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8CB"/>
          </a:solidFill>
        </a:fill>
      </a:tcStyle>
    </a:wholeTbl>
    <a:band2H>
      <a:tcTxStyle b="def" i="def"/>
      <a:tcStyle>
        <a:tcBdr/>
        <a:fill>
          <a:solidFill>
            <a:srgbClr val="FF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 b="def" i="def"/>
      <a:tcStyle>
        <a:tcBdr/>
        <a:fill>
          <a:solidFill>
            <a:srgbClr val="FB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 b="def" i="def"/>
      <a:tcStyle>
        <a:tcBdr/>
        <a:fill>
          <a:solidFill>
            <a:srgbClr val="F2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2" name="Straight Connector 31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Isosceles Triangle 26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D0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F1947A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Isosceles Triangle 30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Isosceles Triangle 18"/>
            <p:cNvSpPr/>
            <p:nvPr/>
          </p:nvSpPr>
          <p:spPr>
            <a:xfrm rot="10800000">
              <a:off x="-1" y="8466"/>
              <a:ext cx="842597" cy="566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" name="Titolo Testo"/>
          <p:cNvSpPr txBox="1"/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Titolo Testo</a:t>
            </a:r>
          </a:p>
        </p:txBody>
      </p:sp>
      <p:sp>
        <p:nvSpPr>
          <p:cNvPr id="34" name="Corpo livello uno…"/>
          <p:cNvSpPr txBox="1"/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olo Testo"/>
          <p:cNvSpPr txBox="1"/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Titolo Testo</a:t>
            </a:r>
          </a:p>
        </p:txBody>
      </p:sp>
      <p:sp>
        <p:nvSpPr>
          <p:cNvPr id="115" name="Corpo livello uno…"/>
          <p:cNvSpPr txBox="1"/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olo Testo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Titolo Testo</a:t>
            </a:r>
          </a:p>
        </p:txBody>
      </p:sp>
      <p:sp>
        <p:nvSpPr>
          <p:cNvPr id="124" name="Corpo livello uno…"/>
          <p:cNvSpPr txBox="1"/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5" name="Text Placeholder 2"/>
          <p:cNvSpPr/>
          <p:nvPr>
            <p:ph type="body" sz="quarter" idx="21"/>
          </p:nvPr>
        </p:nvSpPr>
        <p:spPr>
          <a:xfrm>
            <a:off x="677334" y="4470400"/>
            <a:ext cx="8596670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26" name="TextBox 19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194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194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olo Testo"/>
          <p:cNvSpPr txBox="1"/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Titolo Testo</a:t>
            </a:r>
          </a:p>
        </p:txBody>
      </p:sp>
      <p:sp>
        <p:nvSpPr>
          <p:cNvPr id="136" name="Corpo livello uno…"/>
          <p:cNvSpPr txBox="1"/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olo Testo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Titolo Testo</a:t>
            </a:r>
          </a:p>
        </p:txBody>
      </p:sp>
      <p:sp>
        <p:nvSpPr>
          <p:cNvPr id="145" name="Corpo livello uno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" name="Text Placeholder 2"/>
          <p:cNvSpPr/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47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194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1947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olo Testo"/>
          <p:cNvSpPr txBox="1"/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Titolo Testo</a:t>
            </a:r>
          </a:p>
        </p:txBody>
      </p:sp>
      <p:sp>
        <p:nvSpPr>
          <p:cNvPr id="157" name="Corpo livello uno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Text Placeholder 2"/>
          <p:cNvSpPr/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Testo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Testo"/>
          <p:cNvSpPr txBox="1"/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52" name="Corpo livello uno…"/>
          <p:cNvSpPr txBox="1"/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Testo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1" name="Corpo livello uno…"/>
          <p:cNvSpPr txBox="1"/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olo Testo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0" name="Corpo livello uno…"/>
          <p:cNvSpPr txBox="1"/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" name="Text Placeholder 4"/>
          <p:cNvSpPr/>
          <p:nvPr>
            <p:ph type="body" sz="quarter" idx="21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Testo"/>
          <p:cNvSpPr txBox="1"/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95" name="Corpo livello uno…"/>
          <p:cNvSpPr txBox="1"/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Text Placeholder 3"/>
          <p:cNvSpPr/>
          <p:nvPr>
            <p:ph type="body" sz="quarter" idx="21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olo Testo"/>
          <p:cNvSpPr txBox="1"/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05" name="Picture Placeholder 2"/>
          <p:cNvSpPr/>
          <p:nvPr>
            <p:ph type="pic" sz="half" idx="21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6" name="Corpo livello uno…"/>
          <p:cNvSpPr txBox="1"/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D0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F1947A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Isosceles Triangle 2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" name="Titolo Testo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4" name="Corpo livello uno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/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4"/>
          <p:cNvSpPr txBox="1"/>
          <p:nvPr/>
        </p:nvSpPr>
        <p:spPr>
          <a:xfrm rot="20846466">
            <a:off x="3017288" y="2164951"/>
            <a:ext cx="549527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pc="50" sz="5400">
                <a:ln w="9525" cap="flat">
                  <a:solidFill>
                    <a:schemeClr val="accent1"/>
                  </a:solidFill>
                  <a:prstDash val="solid"/>
                  <a:round/>
                </a:ln>
                <a:solidFill>
                  <a:srgbClr val="FEFEFE"/>
                </a:solidFill>
              </a:defRPr>
            </a:pPr>
            <a:r>
              <a:t>SANTIAGO </a:t>
            </a:r>
          </a:p>
          <a:p>
            <a:pPr algn="ctr">
              <a:defRPr b="1" spc="50" sz="5400">
                <a:ln w="9525" cap="flat">
                  <a:solidFill>
                    <a:schemeClr val="accent1"/>
                  </a:solidFill>
                  <a:prstDash val="solid"/>
                  <a:round/>
                </a:ln>
                <a:solidFill>
                  <a:srgbClr val="FEFEFE"/>
                </a:solidFill>
              </a:defRPr>
            </a:pPr>
            <a:r>
              <a:t>DE COMPOSTELA</a:t>
            </a:r>
          </a:p>
        </p:txBody>
      </p:sp>
      <p:sp>
        <p:nvSpPr>
          <p:cNvPr id="169" name="CasellaDiTesto 1"/>
          <p:cNvSpPr txBox="1"/>
          <p:nvPr/>
        </p:nvSpPr>
        <p:spPr>
          <a:xfrm>
            <a:off x="1147048" y="5186150"/>
            <a:ext cx="3370998" cy="4470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Por: Irene y Filippo </a:t>
            </a:r>
          </a:p>
        </p:txBody>
      </p:sp>
    </p:spTree>
  </p:cSld>
  <p:clrMapOvr>
    <a:masterClrMapping/>
  </p:clrMapOvr>
  <p:transition xmlns:p14="http://schemas.microsoft.com/office/powerpoint/2010/main" spd="med" advClick="0" advTm="20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6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ttangolo arrotondato 6"/>
          <p:cNvSpPr/>
          <p:nvPr/>
        </p:nvSpPr>
        <p:spPr>
          <a:xfrm>
            <a:off x="1170305" y="1296537"/>
            <a:ext cx="3573945" cy="230813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5" name="Titolo 1"/>
          <p:cNvSpPr txBox="1"/>
          <p:nvPr>
            <p:ph type="title"/>
          </p:nvPr>
        </p:nvSpPr>
        <p:spPr>
          <a:xfrm>
            <a:off x="677333" y="394114"/>
            <a:ext cx="8596670" cy="660401"/>
          </a:xfrm>
          <a:prstGeom prst="rect">
            <a:avLst/>
          </a:prstGeom>
        </p:spPr>
        <p:txBody>
          <a:bodyPr/>
          <a:lstStyle>
            <a:lvl1pPr defTabSz="411479">
              <a:defRPr sz="3239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FIESTA Y TRADICIÓN </a:t>
            </a:r>
          </a:p>
        </p:txBody>
      </p:sp>
      <p:sp>
        <p:nvSpPr>
          <p:cNvPr id="236" name="Rettangolo 5"/>
          <p:cNvSpPr txBox="1"/>
          <p:nvPr/>
        </p:nvSpPr>
        <p:spPr>
          <a:xfrm>
            <a:off x="1113667" y="1499049"/>
            <a:ext cx="3584863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r>
              <a:t>En </a:t>
            </a:r>
            <a:r>
              <a:rPr b="1"/>
              <a:t>Mayo</a:t>
            </a:r>
            <a:r>
              <a:t>, en el día de la Ascensión se celebra una interesante </a:t>
            </a:r>
            <a:r>
              <a:rPr b="1" u="sng"/>
              <a:t>Feria del Ganado</a:t>
            </a:r>
            <a:r>
              <a:t>, donde podrá de gustar lo más típico de la cocina gallega. </a:t>
            </a:r>
          </a:p>
        </p:txBody>
      </p:sp>
      <p:sp>
        <p:nvSpPr>
          <p:cNvPr id="237" name="Rettangolo arrotondato 7"/>
          <p:cNvSpPr/>
          <p:nvPr/>
        </p:nvSpPr>
        <p:spPr>
          <a:xfrm>
            <a:off x="5773003" y="4176216"/>
            <a:ext cx="3725839" cy="21290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Rettangolo 8"/>
          <p:cNvSpPr txBox="1"/>
          <p:nvPr/>
        </p:nvSpPr>
        <p:spPr>
          <a:xfrm>
            <a:off x="6061952" y="4273941"/>
            <a:ext cx="3166330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La </a:t>
            </a:r>
            <a:r>
              <a:rPr b="1" u="sng"/>
              <a:t>Semana Santa</a:t>
            </a:r>
            <a:r>
              <a:t> es de gran interés, con sus tradicionales procesiones de una ciudad histórica bañada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frecuentemente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por una lluvia suave y poética. </a:t>
            </a:r>
          </a:p>
        </p:txBody>
      </p:sp>
      <p:pic>
        <p:nvPicPr>
          <p:cNvPr id="239" name="Immagine 9" descr="Immagin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2263" y="1054514"/>
            <a:ext cx="3787317" cy="252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366" y="4079075"/>
            <a:ext cx="3763825" cy="250294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2"/>
      <p:bldP build="whole" bldLvl="1" animBg="1" rev="0" advAuto="0" spid="240" grpId="7"/>
      <p:bldP build="whole" bldLvl="1" animBg="1" rev="0" advAuto="0" spid="237" grpId="5"/>
      <p:bldP build="whole" bldLvl="1" animBg="1" rev="0" advAuto="0" spid="234" grpId="3"/>
      <p:bldP build="whole" bldLvl="1" animBg="1" rev="0" advAuto="0" spid="238" grpId="6"/>
      <p:bldP build="whole" bldLvl="1" animBg="1" rev="0" advAuto="0" spid="239" grpId="4"/>
      <p:bldP build="whole" bldLvl="1" animBg="1" rev="0" advAuto="0" spid="2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ttangolo 4"/>
          <p:cNvSpPr txBox="1"/>
          <p:nvPr/>
        </p:nvSpPr>
        <p:spPr>
          <a:xfrm>
            <a:off x="2055822" y="419693"/>
            <a:ext cx="6804383" cy="5158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556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pc="50" sz="34400">
                <a:ln w="9525" cap="flat">
                  <a:solidFill>
                    <a:schemeClr val="accent1"/>
                  </a:solidFill>
                  <a:prstDash val="solid"/>
                  <a:round/>
                </a:ln>
                <a:solidFill>
                  <a:srgbClr val="FEFEFE"/>
                </a:solidFill>
              </a:defRPr>
            </a:lvl1pPr>
          </a:lstStyle>
          <a:p>
            <a:pPr/>
            <a:r>
              <a:t>FIN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1"/>
          <p:cNvSpPr txBox="1"/>
          <p:nvPr>
            <p:ph type="title"/>
          </p:nvPr>
        </p:nvSpPr>
        <p:spPr>
          <a:xfrm>
            <a:off x="759504" y="378196"/>
            <a:ext cx="5865136" cy="100189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LOCALIZACIÓN</a:t>
            </a:r>
          </a:p>
        </p:txBody>
      </p:sp>
      <p:graphicFrame>
        <p:nvGraphicFramePr>
          <p:cNvPr id="172" name="Segnaposto contenuto 3"/>
          <p:cNvGraphicFramePr/>
          <p:nvPr/>
        </p:nvGraphicFramePr>
        <p:xfrm>
          <a:off x="415000" y="1370657"/>
          <a:ext cx="4297806" cy="458898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48903"/>
                <a:gridCol w="2148903"/>
              </a:tblGrid>
              <a:tr h="752556">
                <a:tc gridSpan="2"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</a:rPr>
                        <a:t>INFORMACIONES
DE LA CIUDAD</a:t>
                      </a:r>
                    </a:p>
                  </a:txBody>
                  <a:tcPr marL="45720" marR="45720" marT="45720" marB="45720" anchor="t" anchorCtr="0" horzOverflow="overflow"/>
                </a:tc>
                <a:tc hMerge="1">
                  <a:tcPr/>
                </a:tc>
              </a:tr>
              <a:tr h="63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Superficie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220 km²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Habitantes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Son 95.092      habitantes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Provincia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 La Coruña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Densidad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432,24 ab./ km²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Altitud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De 194 a 299 m s.l.m.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¿Dónde está?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En el norte-oeste
 de España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73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3188" y="1557506"/>
            <a:ext cx="4101539" cy="410153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Ovale 6"/>
          <p:cNvSpPr/>
          <p:nvPr/>
        </p:nvSpPr>
        <p:spPr>
          <a:xfrm>
            <a:off x="6039422" y="2532102"/>
            <a:ext cx="1687134" cy="515157"/>
          </a:xfrm>
          <a:prstGeom prst="ellipse">
            <a:avLst/>
          </a:prstGeom>
          <a:ln w="3810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whole" bldLvl="1" animBg="1" rev="0" advAuto="0" spid="171" grpId="1"/>
      <p:bldP build="whole" bldLvl="1" animBg="1" rev="0" advAuto="0" spid="174" grpId="4"/>
      <p:bldP build="whole" bldLvl="1" animBg="1" rev="0" advAuto="0" spid="17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olo 1"/>
          <p:cNvSpPr txBox="1"/>
          <p:nvPr>
            <p:ph type="title"/>
          </p:nvPr>
        </p:nvSpPr>
        <p:spPr>
          <a:xfrm>
            <a:off x="688398" y="114268"/>
            <a:ext cx="8596670" cy="13208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CLIMA </a:t>
            </a:r>
          </a:p>
        </p:txBody>
      </p:sp>
      <p:graphicFrame>
        <p:nvGraphicFramePr>
          <p:cNvPr id="177" name="Tabella 5"/>
          <p:cNvGraphicFramePr/>
          <p:nvPr/>
        </p:nvGraphicFramePr>
        <p:xfrm>
          <a:off x="490691" y="1050325"/>
          <a:ext cx="9728349" cy="517847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27093"/>
                <a:gridCol w="562707"/>
                <a:gridCol w="394846"/>
                <a:gridCol w="694882"/>
                <a:gridCol w="694882"/>
                <a:gridCol w="694882"/>
                <a:gridCol w="694882"/>
                <a:gridCol w="694882"/>
                <a:gridCol w="694882"/>
                <a:gridCol w="694882"/>
                <a:gridCol w="694882"/>
                <a:gridCol w="694882"/>
                <a:gridCol w="694882"/>
                <a:gridCol w="694882"/>
              </a:tblGrid>
              <a:tr h="307912">
                <a:tc gridSpan="1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solidFill>
                            <a:schemeClr val="accent1"/>
                          </a:solidFill>
                        </a:rPr>
                        <a:t>Parámetros climáticos promedio de Santiago de Compostela (1931-1960) 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47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Mes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Ene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Feb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Mar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Abr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May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Jun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Jul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Ago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Sep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Oct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Nov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Dic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Anual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0018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Temperatura
 máxima absoluta (°C)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15.7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18.5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21.0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24.7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26.9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31.0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33.6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32.2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29.7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25.7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19.6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15.9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33.6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0176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Temperatura máx
ima media (°C)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10.9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12.0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14.5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16.5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18.3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21.6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23.6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23.9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21.8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18.4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14.2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11.5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17.3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017672">
                <a:tc>
                  <a:txBody>
                    <a:bodyPr/>
                    <a:lstStyle/>
                    <a:p>
                      <a:pPr algn="ctr">
                        <a:defRPr b="1" sz="1400"/>
                      </a:pPr>
                      <a:r>
                        <a:t>Temperatura </a:t>
                      </a:r>
                    </a:p>
                    <a:p>
                      <a:pPr algn="ctr">
                        <a:defRPr b="1" sz="1400"/>
                      </a:pPr>
                      <a:r>
                        <a:t>mínima media (°C)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4.3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4.1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5.8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6.5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8.3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11.0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12.5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12.9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12.0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9.6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6.9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5.0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8.2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10018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Temperatura
 mínima absoluta (°C)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-1.3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-1.4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2.3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3.7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6.9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8.7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9.2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8.0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4.2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1.6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0.2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-1.4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007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Lluvias (mm)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214.0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145.0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188.0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114.0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106.0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63.0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37.0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54.0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90.0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134.0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197.0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203.0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1545.0</a:t>
                      </a:r>
                    </a:p>
                  </a:txBody>
                  <a:tcPr marL="10547" marR="10547" marT="10547" marB="1054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0" advTm="27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ttangolo arrotondato 4"/>
          <p:cNvSpPr/>
          <p:nvPr/>
        </p:nvSpPr>
        <p:spPr>
          <a:xfrm>
            <a:off x="420129" y="1378633"/>
            <a:ext cx="5835495" cy="52693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Titolo 1"/>
          <p:cNvSpPr txBox="1"/>
          <p:nvPr>
            <p:ph type="title"/>
          </p:nvPr>
        </p:nvSpPr>
        <p:spPr>
          <a:xfrm>
            <a:off x="681393" y="431084"/>
            <a:ext cx="5312969" cy="695364"/>
          </a:xfrm>
          <a:prstGeom prst="rect">
            <a:avLst/>
          </a:prstGeom>
        </p:spPr>
        <p:txBody>
          <a:bodyPr/>
          <a:lstStyle>
            <a:lvl1pPr defTabSz="443484">
              <a:defRPr sz="349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HISTORIA </a:t>
            </a:r>
          </a:p>
        </p:txBody>
      </p:sp>
      <p:pic>
        <p:nvPicPr>
          <p:cNvPr id="181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6905387" y="887986"/>
            <a:ext cx="2764304" cy="243412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2" name="Immagine 9" descr="Immagin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387" y="3876664"/>
            <a:ext cx="3446701" cy="258502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83" name="CasellaDiTesto 2"/>
          <p:cNvSpPr txBox="1"/>
          <p:nvPr/>
        </p:nvSpPr>
        <p:spPr>
          <a:xfrm>
            <a:off x="861767" y="1569622"/>
            <a:ext cx="5348137" cy="482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En el Noroeste de España, en la céltica y verte Galicia, a la que los romanos llamaron </a:t>
            </a:r>
            <a:r>
              <a:rPr sz="2400"/>
              <a:t>"Finis Terrae", </a:t>
            </a:r>
            <a:r>
              <a:t>por ser el extremo más occidental del mundo hasta entonces conocido, cuenta la tradición que estuvo el Apóstol Santiago, como llaman los españoles a Jacob el hijo de Zebedeo y hermano de Juan el Evangelista.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Cuentan las confusas narraciones de los primeros años de la cristiandad que a él le fueron adjudicadas las tierras españolas para predicar el Evangelio, y que en esta tarea llegó hasta la desembocadura del río Ulla. Sin embargo con poco éxito y escaso número de discípulos, por lo que decidió volver a Jerusalén.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0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79" grpId="2"/>
      <p:bldP build="whole" bldLvl="1" animBg="1" rev="0" advAuto="0" spid="180" grpId="1"/>
      <p:bldP build="whole" bldLvl="1" animBg="1" rev="0" advAuto="0" spid="181" grpId="4"/>
      <p:bldP build="whole" bldLvl="1" animBg="1" rev="0" advAuto="0" spid="18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ttangolo arrotondato 2"/>
          <p:cNvSpPr/>
          <p:nvPr/>
        </p:nvSpPr>
        <p:spPr>
          <a:xfrm>
            <a:off x="1337480" y="2260714"/>
            <a:ext cx="3766992" cy="30469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Titolo 1"/>
          <p:cNvSpPr txBox="1"/>
          <p:nvPr>
            <p:ph type="title"/>
          </p:nvPr>
        </p:nvSpPr>
        <p:spPr>
          <a:xfrm>
            <a:off x="1741859" y="623249"/>
            <a:ext cx="8596670" cy="755178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  <a:r>
              <a: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ESCUDO </a:t>
            </a:r>
          </a:p>
        </p:txBody>
      </p:sp>
      <p:sp>
        <p:nvSpPr>
          <p:cNvPr id="187" name="CasellaDiTesto 8"/>
          <p:cNvSpPr txBox="1"/>
          <p:nvPr/>
        </p:nvSpPr>
        <p:spPr>
          <a:xfrm>
            <a:off x="1707582" y="2260714"/>
            <a:ext cx="3437191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El escudo de Santiago de Compostela cuenta con dos divisiones verticales. En la heráldica, cuando un blasón posee este tipo de división recibe el nombre de partido .</a:t>
            </a:r>
          </a:p>
        </p:txBody>
      </p:sp>
      <p:pic>
        <p:nvPicPr>
          <p:cNvPr id="188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0658" y="2201927"/>
            <a:ext cx="3178003" cy="3105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3000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3"/>
      <p:bldP build="whole" bldLvl="1" animBg="1" rev="0" advAuto="0" spid="185" grpId="2"/>
      <p:bldP build="whole" bldLvl="1" animBg="1" rev="0" advAuto="0" spid="186" grpId="1"/>
      <p:bldP build="whole" bldLvl="1" animBg="1" rev="0" advAuto="0" spid="18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1"/>
          <p:cNvSpPr txBox="1"/>
          <p:nvPr>
            <p:ph type="title"/>
          </p:nvPr>
        </p:nvSpPr>
        <p:spPr>
          <a:xfrm>
            <a:off x="554503" y="473123"/>
            <a:ext cx="6337617" cy="864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CURIOSIDAD</a:t>
            </a:r>
          </a:p>
        </p:txBody>
      </p:sp>
      <p:sp>
        <p:nvSpPr>
          <p:cNvPr id="191" name="Rettangolo arrotondato 3"/>
          <p:cNvSpPr/>
          <p:nvPr/>
        </p:nvSpPr>
        <p:spPr>
          <a:xfrm>
            <a:off x="682387" y="1337480"/>
            <a:ext cx="3425590" cy="19379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CasellaDiTesto 4"/>
          <p:cNvSpPr txBox="1"/>
          <p:nvPr/>
        </p:nvSpPr>
        <p:spPr>
          <a:xfrm>
            <a:off x="1131981" y="1529336"/>
            <a:ext cx="2526402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 u="sng">
                <a:solidFill>
                  <a:srgbClr val="FFFFFF"/>
                </a:solidFill>
              </a:defRPr>
            </a:pPr>
            <a:r>
              <a:t>Palacio de Rajoy </a:t>
            </a:r>
            <a:r>
              <a:rPr u="none"/>
              <a:t>es un edificio del siglo XVIII, que  forma el cuarto lado que delimida  el parvis del obradorio.</a:t>
            </a:r>
          </a:p>
        </p:txBody>
      </p:sp>
      <p:pic>
        <p:nvPicPr>
          <p:cNvPr id="193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4399" y="1337480"/>
            <a:ext cx="5003184" cy="203766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94" name="Rettangolo arrotondato 6"/>
          <p:cNvSpPr/>
          <p:nvPr/>
        </p:nvSpPr>
        <p:spPr>
          <a:xfrm>
            <a:off x="750627" y="4285396"/>
            <a:ext cx="3289109" cy="1924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CasellaDiTesto 7"/>
          <p:cNvSpPr txBox="1"/>
          <p:nvPr/>
        </p:nvSpPr>
        <p:spPr>
          <a:xfrm>
            <a:off x="1122431" y="4393281"/>
            <a:ext cx="2526402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 u="sng">
                <a:solidFill>
                  <a:srgbClr val="FFFFFF"/>
                </a:solidFill>
              </a:defRPr>
            </a:pPr>
            <a:r>
              <a:t>El colegio de San Jerónimo</a:t>
            </a:r>
            <a:r>
              <a:rPr u="none"/>
              <a:t> es el actual Rectorado de la Universidad, </a:t>
            </a:r>
            <a:r>
              <a:rPr u="none"/>
              <a:t>fue construido en el siglo XVI .</a:t>
            </a:r>
          </a:p>
        </p:txBody>
      </p:sp>
      <p:pic>
        <p:nvPicPr>
          <p:cNvPr id="196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rcRect l="0" t="12176" r="0" b="15143"/>
          <a:stretch>
            <a:fillRect/>
          </a:stretch>
        </p:blipFill>
        <p:spPr>
          <a:xfrm>
            <a:off x="4944524" y="3985145"/>
            <a:ext cx="4549894" cy="248019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1000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1" grpId="1"/>
      <p:bldP build="whole" bldLvl="1" animBg="1" rev="0" advAuto="0" spid="195" grpId="4"/>
      <p:bldP build="whole" bldLvl="1" animBg="1" rev="0" advAuto="0" spid="193" grpId="5"/>
      <p:bldP build="whole" bldLvl="1" animBg="1" rev="0" advAuto="0" spid="194" grpId="3"/>
      <p:bldP build="whole" bldLvl="1" animBg="1" rev="0" advAuto="0" spid="196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ttangolo arrotondato 3"/>
          <p:cNvSpPr/>
          <p:nvPr/>
        </p:nvSpPr>
        <p:spPr>
          <a:xfrm>
            <a:off x="157180" y="80797"/>
            <a:ext cx="3862316" cy="34902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CasellaDiTesto 4"/>
          <p:cNvSpPr txBox="1"/>
          <p:nvPr/>
        </p:nvSpPr>
        <p:spPr>
          <a:xfrm>
            <a:off x="246255" y="143225"/>
            <a:ext cx="3661414" cy="330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El Mercado de Abastos es el segundo lugar más visitado de la ciudad después de la Catedral. Una mezcla de olores, colores y sabores. Un lugar único donde se pueden admirar su arquitectura y recorrer sus puestos de carnes , pescados o verduras recién salidos de la huerta y del mar. </a:t>
            </a:r>
          </a:p>
        </p:txBody>
      </p:sp>
      <p:pic>
        <p:nvPicPr>
          <p:cNvPr id="200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1116" y="586852"/>
            <a:ext cx="4090632" cy="257709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1" name="Rettangolo arrotondato 6"/>
          <p:cNvSpPr/>
          <p:nvPr/>
        </p:nvSpPr>
        <p:spPr>
          <a:xfrm>
            <a:off x="1057702" y="4312692"/>
            <a:ext cx="3657599" cy="19379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CasellaDiTesto 7"/>
          <p:cNvSpPr txBox="1"/>
          <p:nvPr/>
        </p:nvSpPr>
        <p:spPr>
          <a:xfrm>
            <a:off x="1246722" y="4421875"/>
            <a:ext cx="3143081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u="sng">
                <a:solidFill>
                  <a:srgbClr val="FFFFFF"/>
                </a:solidFill>
              </a:defRPr>
            </a:pPr>
            <a:r>
              <a:t>Monasterio de San Martín Pinario</a:t>
            </a:r>
            <a:r>
              <a:rPr u="none"/>
              <a:t>, convento benedectino originario del siglo XI. El edificio es de estilo Barroco.</a:t>
            </a:r>
          </a:p>
        </p:txBody>
      </p:sp>
      <p:pic>
        <p:nvPicPr>
          <p:cNvPr id="203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1116" y="3715246"/>
            <a:ext cx="3835022" cy="283791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blinds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82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2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5"/>
      <p:bldP build="whole" bldLvl="1" animBg="1" rev="0" advAuto="0" spid="203" grpId="6"/>
      <p:bldP build="whole" bldLvl="1" animBg="1" rev="0" advAuto="0" spid="199" grpId="2"/>
      <p:bldP build="whole" bldLvl="1" animBg="1" rev="0" advAuto="0" spid="202" grpId="4"/>
      <p:bldP build="whole" bldLvl="1" animBg="1" rev="0" advAuto="0" spid="198" grpId="1"/>
      <p:bldP build="whole" bldLvl="1" animBg="1" rev="0" advAuto="0" spid="20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ttangolo arrotondato 14"/>
          <p:cNvSpPr/>
          <p:nvPr/>
        </p:nvSpPr>
        <p:spPr>
          <a:xfrm>
            <a:off x="583716" y="1392071"/>
            <a:ext cx="4851230" cy="1009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>
            <a:solidFill>
              <a:srgbClr val="A9371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08" name="Nuvola 8"/>
          <p:cNvGrpSpPr/>
          <p:nvPr/>
        </p:nvGrpSpPr>
        <p:grpSpPr>
          <a:xfrm>
            <a:off x="7037466" y="1394797"/>
            <a:ext cx="3553125" cy="846112"/>
            <a:chOff x="0" y="0"/>
            <a:chExt cx="3553123" cy="846110"/>
          </a:xfrm>
        </p:grpSpPr>
        <p:sp>
          <p:nvSpPr>
            <p:cNvPr id="206" name="Forma"/>
            <p:cNvSpPr/>
            <p:nvPr/>
          </p:nvSpPr>
          <p:spPr>
            <a:xfrm>
              <a:off x="0" y="-1"/>
              <a:ext cx="3553124" cy="84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Forma"/>
            <p:cNvSpPr/>
            <p:nvPr/>
          </p:nvSpPr>
          <p:spPr>
            <a:xfrm>
              <a:off x="180420" y="43023"/>
              <a:ext cx="3255848" cy="71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11" name="Nuvola 6"/>
          <p:cNvGrpSpPr/>
          <p:nvPr/>
        </p:nvGrpSpPr>
        <p:grpSpPr>
          <a:xfrm>
            <a:off x="1120437" y="3120871"/>
            <a:ext cx="4756690" cy="1067300"/>
            <a:chOff x="0" y="0"/>
            <a:chExt cx="4756688" cy="1067298"/>
          </a:xfrm>
        </p:grpSpPr>
        <p:sp>
          <p:nvSpPr>
            <p:cNvPr id="209" name="Forma"/>
            <p:cNvSpPr/>
            <p:nvPr/>
          </p:nvSpPr>
          <p:spPr>
            <a:xfrm>
              <a:off x="0" y="-1"/>
              <a:ext cx="4756689" cy="106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Forma"/>
            <p:cNvSpPr/>
            <p:nvPr/>
          </p:nvSpPr>
          <p:spPr>
            <a:xfrm>
              <a:off x="241534" y="54271"/>
              <a:ext cx="4358715" cy="90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2" name="Titolo 1"/>
          <p:cNvSpPr txBox="1"/>
          <p:nvPr>
            <p:ph type="title"/>
          </p:nvPr>
        </p:nvSpPr>
        <p:spPr>
          <a:xfrm>
            <a:off x="3009331" y="432178"/>
            <a:ext cx="3826427" cy="686938"/>
          </a:xfrm>
          <a:prstGeom prst="rect">
            <a:avLst/>
          </a:prstGeom>
        </p:spPr>
        <p:txBody>
          <a:bodyPr/>
          <a:lstStyle/>
          <a:p>
            <a:pPr defTabSz="429768">
              <a:defRPr sz="3384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</a:t>
            </a:r>
            <a:r>
              <a:rPr>
                <a:solidFill>
                  <a:srgbClr val="FFFFFF"/>
                </a:solidFill>
              </a:rPr>
              <a:t>COMIDAS</a:t>
            </a:r>
          </a:p>
        </p:txBody>
      </p:sp>
      <p:sp>
        <p:nvSpPr>
          <p:cNvPr id="213" name="Segnaposto contenuto 2"/>
          <p:cNvSpPr txBox="1"/>
          <p:nvPr>
            <p:ph type="body" sz="quarter" idx="1"/>
          </p:nvPr>
        </p:nvSpPr>
        <p:spPr>
          <a:xfrm>
            <a:off x="652564" y="1392071"/>
            <a:ext cx="4713534" cy="10099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 typeface="Wingdings 3"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La calidad de  sus productos del mar posiciona a Galicia como uno de los más importantes centros a nivel internacional.</a:t>
            </a:r>
          </a:p>
        </p:txBody>
      </p:sp>
      <p:sp>
        <p:nvSpPr>
          <p:cNvPr id="214" name="CasellaDiTesto 3"/>
          <p:cNvSpPr txBox="1"/>
          <p:nvPr/>
        </p:nvSpPr>
        <p:spPr>
          <a:xfrm rot="21397385">
            <a:off x="1555648" y="3326898"/>
            <a:ext cx="388675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El pulpo es un plato muy apreciado.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</a:t>
            </a:r>
          </a:p>
        </p:txBody>
      </p:sp>
      <p:sp>
        <p:nvSpPr>
          <p:cNvPr id="215" name="CasellaDiTesto 4"/>
          <p:cNvSpPr txBox="1"/>
          <p:nvPr/>
        </p:nvSpPr>
        <p:spPr>
          <a:xfrm>
            <a:off x="7432839" y="1580660"/>
            <a:ext cx="303389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Otro plato es la GALLEGA</a:t>
            </a:r>
          </a:p>
          <a:p>
            <a:pPr/>
            <a:r>
              <a:t> </a:t>
            </a:r>
          </a:p>
        </p:txBody>
      </p:sp>
      <p:grpSp>
        <p:nvGrpSpPr>
          <p:cNvPr id="218" name="Immagine 5"/>
          <p:cNvGrpSpPr/>
          <p:nvPr/>
        </p:nvGrpSpPr>
        <p:grpSpPr>
          <a:xfrm>
            <a:off x="1494292" y="4279231"/>
            <a:ext cx="3428252" cy="2225357"/>
            <a:chOff x="0" y="0"/>
            <a:chExt cx="3428250" cy="2225356"/>
          </a:xfrm>
        </p:grpSpPr>
        <p:sp>
          <p:nvSpPr>
            <p:cNvPr id="216" name="Forma"/>
            <p:cNvSpPr/>
            <p:nvPr/>
          </p:nvSpPr>
          <p:spPr>
            <a:xfrm>
              <a:off x="-1" y="-1"/>
              <a:ext cx="3428252" cy="222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39" y="0"/>
                    <a:pt x="1205" y="0"/>
                  </a:cubicBezTo>
                  <a:lnTo>
                    <a:pt x="20395" y="0"/>
                  </a:lnTo>
                  <a:lnTo>
                    <a:pt x="20395" y="0"/>
                  </a:lnTo>
                  <a:cubicBezTo>
                    <a:pt x="21061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61" y="21600"/>
                    <a:pt x="20395" y="21600"/>
                  </a:cubicBezTo>
                  <a:lnTo>
                    <a:pt x="1205" y="21600"/>
                  </a:lnTo>
                  <a:lnTo>
                    <a:pt x="1205" y="21600"/>
                  </a:lnTo>
                  <a:cubicBezTo>
                    <a:pt x="539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17" name="image10.png" descr="image1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" b="3"/>
            <a:stretch>
              <a:fillRect/>
            </a:stretch>
          </p:blipFill>
          <p:spPr>
            <a:xfrm>
              <a:off x="0" y="0"/>
              <a:ext cx="3428207" cy="222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540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540" y="21600"/>
                    <a:pt x="1205" y="21600"/>
                  </a:cubicBezTo>
                  <a:lnTo>
                    <a:pt x="20395" y="21600"/>
                  </a:lnTo>
                  <a:cubicBezTo>
                    <a:pt x="21060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060" y="0"/>
                    <a:pt x="20395" y="0"/>
                  </a:cubicBezTo>
                  <a:lnTo>
                    <a:pt x="120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pic>
        <p:nvPicPr>
          <p:cNvPr id="219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1623" y="2402004"/>
            <a:ext cx="3966122" cy="26430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82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2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8"/>
      <p:bldP build="whole" bldLvl="1" animBg="1" rev="0" advAuto="0" spid="205" grpId="3"/>
      <p:bldP build="whole" bldLvl="1" animBg="1" rev="0" advAuto="0" spid="208" grpId="5"/>
      <p:bldP build="whole" bldLvl="1" animBg="1" rev="0" advAuto="0" spid="215" grpId="4"/>
      <p:bldP build="whole" bldLvl="1" animBg="1" rev="0" advAuto="0" spid="214" grpId="6"/>
      <p:bldP build="whole" bldLvl="1" animBg="1" rev="0" advAuto="0" spid="218" grpId="9"/>
      <p:bldP build="whole" bldLvl="1" animBg="1" rev="0" advAuto="0" spid="211" grpId="7"/>
      <p:bldP build="whole" bldLvl="1" animBg="1" rev="0" advAuto="0" spid="212" grpId="1"/>
      <p:bldP build="p" bldLvl="1" animBg="1" rev="0" advAuto="0" spid="2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Nuvola 7"/>
          <p:cNvGrpSpPr/>
          <p:nvPr/>
        </p:nvGrpSpPr>
        <p:grpSpPr>
          <a:xfrm>
            <a:off x="6674190" y="1249243"/>
            <a:ext cx="3499080" cy="1495646"/>
            <a:chOff x="0" y="0"/>
            <a:chExt cx="3499079" cy="1495644"/>
          </a:xfrm>
        </p:grpSpPr>
        <p:sp>
          <p:nvSpPr>
            <p:cNvPr id="221" name="Forma"/>
            <p:cNvSpPr/>
            <p:nvPr/>
          </p:nvSpPr>
          <p:spPr>
            <a:xfrm rot="679468">
              <a:off x="49829" y="325541"/>
              <a:ext cx="3399421" cy="84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Forma"/>
            <p:cNvSpPr/>
            <p:nvPr/>
          </p:nvSpPr>
          <p:spPr>
            <a:xfrm rot="679468">
              <a:off x="225937" y="374863"/>
              <a:ext cx="3115005" cy="71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6" name="Nuvola 5"/>
          <p:cNvGrpSpPr/>
          <p:nvPr/>
        </p:nvGrpSpPr>
        <p:grpSpPr>
          <a:xfrm>
            <a:off x="233417" y="836981"/>
            <a:ext cx="4409537" cy="1396412"/>
            <a:chOff x="0" y="0"/>
            <a:chExt cx="4409535" cy="1396411"/>
          </a:xfrm>
        </p:grpSpPr>
        <p:sp>
          <p:nvSpPr>
            <p:cNvPr id="224" name="Forma"/>
            <p:cNvSpPr/>
            <p:nvPr/>
          </p:nvSpPr>
          <p:spPr>
            <a:xfrm rot="21015015">
              <a:off x="25063" y="364300"/>
              <a:ext cx="4359410" cy="66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Forma"/>
            <p:cNvSpPr/>
            <p:nvPr/>
          </p:nvSpPr>
          <p:spPr>
            <a:xfrm rot="21015015">
              <a:off x="243075" y="391891"/>
              <a:ext cx="3994675" cy="56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9050" cap="rnd">
              <a:solidFill>
                <a:srgbClr val="A9371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9" name="Immagine 3"/>
          <p:cNvGrpSpPr/>
          <p:nvPr/>
        </p:nvGrpSpPr>
        <p:grpSpPr>
          <a:xfrm>
            <a:off x="309723" y="2135710"/>
            <a:ext cx="4415738" cy="3447765"/>
            <a:chOff x="0" y="0"/>
            <a:chExt cx="4415737" cy="3447763"/>
          </a:xfrm>
        </p:grpSpPr>
        <p:sp>
          <p:nvSpPr>
            <p:cNvPr id="227" name="Forma"/>
            <p:cNvSpPr/>
            <p:nvPr/>
          </p:nvSpPr>
          <p:spPr>
            <a:xfrm rot="20796702">
              <a:off x="249130" y="418056"/>
              <a:ext cx="3917477" cy="261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54" y="0"/>
                    <a:pt x="1238" y="0"/>
                  </a:cubicBezTo>
                  <a:lnTo>
                    <a:pt x="20362" y="0"/>
                  </a:lnTo>
                  <a:lnTo>
                    <a:pt x="20362" y="0"/>
                  </a:lnTo>
                  <a:cubicBezTo>
                    <a:pt x="2104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46" y="21600"/>
                    <a:pt x="20362" y="21600"/>
                  </a:cubicBezTo>
                  <a:lnTo>
                    <a:pt x="1238" y="21600"/>
                  </a:lnTo>
                  <a:lnTo>
                    <a:pt x="1238" y="21600"/>
                  </a:lnTo>
                  <a:cubicBezTo>
                    <a:pt x="55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8" name="image12.png" descr="image1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 rot="20796702">
              <a:off x="249130" y="418056"/>
              <a:ext cx="3917477" cy="261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9" y="0"/>
                  </a:moveTo>
                  <a:cubicBezTo>
                    <a:pt x="555" y="0"/>
                    <a:pt x="0" y="833"/>
                    <a:pt x="0" y="1858"/>
                  </a:cubicBezTo>
                  <a:lnTo>
                    <a:pt x="0" y="19742"/>
                  </a:lnTo>
                  <a:cubicBezTo>
                    <a:pt x="0" y="20767"/>
                    <a:pt x="555" y="21600"/>
                    <a:pt x="1239" y="21600"/>
                  </a:cubicBezTo>
                  <a:lnTo>
                    <a:pt x="20361" y="21600"/>
                  </a:lnTo>
                  <a:cubicBezTo>
                    <a:pt x="21045" y="21600"/>
                    <a:pt x="21600" y="20767"/>
                    <a:pt x="21600" y="19742"/>
                  </a:cubicBezTo>
                  <a:lnTo>
                    <a:pt x="21600" y="1858"/>
                  </a:lnTo>
                  <a:cubicBezTo>
                    <a:pt x="21600" y="833"/>
                    <a:pt x="21045" y="0"/>
                    <a:pt x="20361" y="0"/>
                  </a:cubicBezTo>
                  <a:lnTo>
                    <a:pt x="123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30" name="CasellaDiTesto 4"/>
          <p:cNvSpPr txBox="1"/>
          <p:nvPr/>
        </p:nvSpPr>
        <p:spPr>
          <a:xfrm rot="20971441">
            <a:off x="643950" y="1291159"/>
            <a:ext cx="396194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Torta de Santiago de Compostela</a:t>
            </a:r>
          </a:p>
        </p:txBody>
      </p:sp>
      <p:sp>
        <p:nvSpPr>
          <p:cNvPr id="231" name="CasellaDiTesto 6"/>
          <p:cNvSpPr txBox="1"/>
          <p:nvPr/>
        </p:nvSpPr>
        <p:spPr>
          <a:xfrm rot="553477">
            <a:off x="6745110" y="1809123"/>
            <a:ext cx="33750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Conchas de Santiago </a:t>
            </a:r>
          </a:p>
        </p:txBody>
      </p:sp>
      <p:pic>
        <p:nvPicPr>
          <p:cNvPr id="232" name="Immagine 8" descr="Immagin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17877">
            <a:off x="6108012" y="2854131"/>
            <a:ext cx="3698653" cy="24657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20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6"/>
      <p:bldP build="whole" bldLvl="1" animBg="1" rev="0" advAuto="0" spid="223" grpId="3"/>
      <p:bldP build="whole" bldLvl="1" animBg="1" rev="0" advAuto="0" spid="231" grpId="4"/>
      <p:bldP build="whole" bldLvl="1" animBg="1" rev="0" advAuto="0" spid="229" grpId="5"/>
      <p:bldP build="whole" bldLvl="1" animBg="1" rev="0" advAuto="0" spid="226" grpId="1"/>
      <p:bldP build="whole" bldLvl="1" animBg="1" rev="0" advAuto="0" spid="23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Sfaccettatu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Sfaccettatura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Sfaccettatu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Sfaccettatura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