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36"/>
  </p:notesMasterIdLst>
  <p:handoutMasterIdLst>
    <p:handoutMasterId r:id="rId37"/>
  </p:handoutMasterIdLst>
  <p:sldIdLst>
    <p:sldId id="265" r:id="rId3"/>
    <p:sldId id="308" r:id="rId4"/>
    <p:sldId id="309" r:id="rId5"/>
    <p:sldId id="310" r:id="rId6"/>
    <p:sldId id="315" r:id="rId7"/>
    <p:sldId id="316" r:id="rId8"/>
    <p:sldId id="317" r:id="rId9"/>
    <p:sldId id="318" r:id="rId10"/>
    <p:sldId id="311" r:id="rId11"/>
    <p:sldId id="336" r:id="rId12"/>
    <p:sldId id="337" r:id="rId13"/>
    <p:sldId id="338" r:id="rId14"/>
    <p:sldId id="339" r:id="rId15"/>
    <p:sldId id="340" r:id="rId16"/>
    <p:sldId id="319" r:id="rId17"/>
    <p:sldId id="313" r:id="rId18"/>
    <p:sldId id="320" r:id="rId19"/>
    <p:sldId id="321" r:id="rId20"/>
    <p:sldId id="322" r:id="rId21"/>
    <p:sldId id="323" r:id="rId22"/>
    <p:sldId id="324" r:id="rId23"/>
    <p:sldId id="325" r:id="rId24"/>
    <p:sldId id="326" r:id="rId25"/>
    <p:sldId id="327" r:id="rId26"/>
    <p:sldId id="328" r:id="rId27"/>
    <p:sldId id="329" r:id="rId28"/>
    <p:sldId id="330" r:id="rId29"/>
    <p:sldId id="331" r:id="rId30"/>
    <p:sldId id="332" r:id="rId31"/>
    <p:sldId id="333" r:id="rId32"/>
    <p:sldId id="334" r:id="rId33"/>
    <p:sldId id="335" r:id="rId34"/>
    <p:sldId id="341" r:id="rId35"/>
  </p:sldIdLst>
  <p:sldSz cx="12188825" cy="6858000"/>
  <p:notesSz cx="6858000" cy="9144000"/>
  <p:custDataLst>
    <p:tags r:id="rId3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orient="horz" pos="4030">
          <p15:clr>
            <a:srgbClr val="A4A3A4"/>
          </p15:clr>
        </p15:guide>
        <p15:guide id="3" orient="horz" pos="371">
          <p15:clr>
            <a:srgbClr val="A4A3A4"/>
          </p15:clr>
        </p15:guide>
        <p15:guide id="4" orient="horz" pos="1152">
          <p15:clr>
            <a:srgbClr val="A4A3A4"/>
          </p15:clr>
        </p15:guide>
        <p15:guide id="5" orient="horz" pos="1018">
          <p15:clr>
            <a:srgbClr val="A4A3A4"/>
          </p15:clr>
        </p15:guide>
        <p15:guide id="6" orient="horz" pos="3886">
          <p15:clr>
            <a:srgbClr val="A4A3A4"/>
          </p15:clr>
        </p15:guide>
        <p15:guide id="7" orient="horz">
          <p15:clr>
            <a:srgbClr val="A4A3A4"/>
          </p15:clr>
        </p15:guide>
        <p15:guide id="8" orient="horz" pos="528">
          <p15:clr>
            <a:srgbClr val="A4A3A4"/>
          </p15:clr>
        </p15:guide>
        <p15:guide id="9" pos="3839">
          <p15:clr>
            <a:srgbClr val="A4A3A4"/>
          </p15:clr>
        </p15:guide>
        <p15:guide id="10" pos="1247">
          <p15:clr>
            <a:srgbClr val="A4A3A4"/>
          </p15:clr>
        </p15:guide>
        <p15:guide id="11" pos="7007">
          <p15:clr>
            <a:srgbClr val="A4A3A4"/>
          </p15:clr>
        </p15:guide>
        <p15:guide id="12" pos="4415">
          <p15:clr>
            <a:srgbClr val="A4A3A4"/>
          </p15:clr>
        </p15:guide>
        <p15:guide id="13" pos="6863">
          <p15:clr>
            <a:srgbClr val="A4A3A4"/>
          </p15:clr>
        </p15:guide>
        <p15:guide id="14" pos="7295">
          <p15:clr>
            <a:srgbClr val="A4A3A4"/>
          </p15:clr>
        </p15:guide>
        <p15:guide id="15" pos="1535">
          <p15:clr>
            <a:srgbClr val="A4A3A4"/>
          </p15:clr>
        </p15:guide>
        <p15:guide id="16" pos="6143">
          <p15:clr>
            <a:srgbClr val="A4A3A4"/>
          </p15:clr>
        </p15:guide>
        <p15:guide id="17" pos="3551">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tile medio 2 - Colore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706" autoAdjust="0"/>
    <p:restoredTop sz="94629" autoAdjust="0"/>
  </p:normalViewPr>
  <p:slideViewPr>
    <p:cSldViewPr showGuides="1">
      <p:cViewPr varScale="1">
        <p:scale>
          <a:sx n="140" d="100"/>
          <a:sy n="140" d="100"/>
        </p:scale>
        <p:origin x="-384" y="-112"/>
      </p:cViewPr>
      <p:guideLst>
        <p:guide orient="horz" pos="2160"/>
        <p:guide orient="horz" pos="4030"/>
        <p:guide orient="horz" pos="371"/>
        <p:guide orient="horz" pos="1152"/>
        <p:guide orient="horz" pos="1018"/>
        <p:guide orient="horz" pos="3886"/>
        <p:guide orient="horz"/>
        <p:guide orient="horz" pos="528"/>
        <p:guide pos="3839"/>
        <p:guide pos="1247"/>
        <p:guide pos="7007"/>
        <p:guide pos="4415"/>
        <p:guide pos="6863"/>
        <p:guide pos="7295"/>
        <p:guide pos="1535"/>
        <p:guide pos="6143"/>
        <p:guide pos="3551"/>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howGuides="1">
      <p:cViewPr varScale="1">
        <p:scale>
          <a:sx n="66" d="100"/>
          <a:sy n="66" d="100"/>
        </p:scale>
        <p:origin x="2850" y="96"/>
      </p:cViewPr>
      <p:guideLst/>
    </p:cSldViewPr>
  </p:notes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customXml" Target="../customXml/item1.xml"/><Relationship Id="rId2" Type="http://schemas.openxmlformats.org/officeDocument/2006/relationships/slideMaster" Target="slideMasters/slide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notesMaster" Target="notesMasters/notesMaster1.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handoutMaster" Target="handoutMasters/handoutMaster1.xml"/><Relationship Id="rId38" Type="http://schemas.openxmlformats.org/officeDocument/2006/relationships/printerSettings" Target="printerSettings/printerSettings1.bin"/><Relationship Id="rId39" Type="http://schemas.openxmlformats.org/officeDocument/2006/relationships/tags" Target="tags/tag1.xml"/><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1.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dirty="0"/>
          </a:p>
        </p:txBody>
      </p:sp>
      <p:sp>
        <p:nvSpPr>
          <p:cNvPr id="3" name="Data Segnaposto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0CC69C6-EE0B-4D8B-9C71-C36EFED094F2}" type="datetimeFigureOut">
              <a:rPr lang="en-US"/>
              <a:t>29/12/16</a:t>
            </a:fld>
            <a:endParaRPr dirty="0"/>
          </a:p>
        </p:txBody>
      </p:sp>
      <p:sp>
        <p:nvSpPr>
          <p:cNvPr id="4" name="Segnaposto piè di pa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dirty="0"/>
          </a:p>
        </p:txBody>
      </p:sp>
      <p:sp>
        <p:nvSpPr>
          <p:cNvPr id="5" name="Segnaposto numero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60DD202-58A1-4ABD-B068-DFFCA0C44EAC}" type="slidenum">
              <a:rPr/>
              <a:t>‹n.›</a:t>
            </a:fld>
            <a:endParaRPr dirty="0"/>
          </a:p>
        </p:txBody>
      </p:sp>
    </p:spTree>
    <p:extLst>
      <p:ext uri="{BB962C8B-B14F-4D97-AF65-F5344CB8AC3E}">
        <p14:creationId xmlns:p14="http://schemas.microsoft.com/office/powerpoint/2010/main" val="4064219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dirty="0"/>
          </a:p>
        </p:txBody>
      </p:sp>
      <p:sp>
        <p:nvSpPr>
          <p:cNvPr id="3" name="Data Segnaposto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BD2D7A-D230-4F91-BD59-0A39C2703BA8}" type="datetimeFigureOut">
              <a:rPr lang="en-US"/>
              <a:t>29/12/16</a:t>
            </a:fld>
            <a:endParaRPr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dirty="0"/>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3199CD-3E1B-4AE6-990F-76F925F5EA9F}" type="slidenum">
              <a:rPr/>
              <a:t>‹n.›</a:t>
            </a:fld>
            <a:endParaRPr dirty="0"/>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F93199CD-3E1B-4AE6-990F-76F925F5EA9F}" type="slidenum">
              <a:rPr lang="it-IT" smtClean="0"/>
              <a:t>4</a:t>
            </a:fld>
            <a:endParaRPr lang="it-IT" dirty="0"/>
          </a:p>
        </p:txBody>
      </p:sp>
    </p:spTree>
    <p:extLst>
      <p:ext uri="{BB962C8B-B14F-4D97-AF65-F5344CB8AC3E}">
        <p14:creationId xmlns:p14="http://schemas.microsoft.com/office/powerpoint/2010/main" val="3302123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bg>
      <p:bgPr>
        <a:gradFill>
          <a:gsLst>
            <a:gs pos="10000">
              <a:srgbClr val="06171C"/>
            </a:gs>
            <a:gs pos="100000">
              <a:srgbClr val="134251"/>
            </a:gs>
            <a:gs pos="65000">
              <a:srgbClr val="134251"/>
            </a:gs>
          </a:gsLst>
          <a:lin ang="13500000" scaled="0"/>
        </a:gradFill>
        <a:effectLst/>
      </p:bgPr>
    </p:bg>
    <p:spTree>
      <p:nvGrpSpPr>
        <p:cNvPr id="1" name=""/>
        <p:cNvGrpSpPr/>
        <p:nvPr/>
      </p:nvGrpSpPr>
      <p:grpSpPr>
        <a:xfrm>
          <a:off x="0" y="0"/>
          <a:ext cx="0" cy="0"/>
          <a:chOff x="0" y="0"/>
          <a:chExt cx="0" cy="0"/>
        </a:xfrm>
      </p:grpSpPr>
      <p:pic>
        <p:nvPicPr>
          <p:cNvPr id="9" name="Immagine 8" descr="Onda grande" title="Ocean Wave"/>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 y="0"/>
            <a:ext cx="6551612" cy="6857942"/>
          </a:xfrm>
          <a:prstGeom prst="rect">
            <a:avLst/>
          </a:prstGeom>
        </p:spPr>
      </p:pic>
      <p:sp>
        <p:nvSpPr>
          <p:cNvPr id="8" name="Rettangolo 7"/>
          <p:cNvSpPr/>
          <p:nvPr/>
        </p:nvSpPr>
        <p:spPr>
          <a:xfrm>
            <a:off x="6094411" y="0"/>
            <a:ext cx="457201" cy="6858000"/>
          </a:xfrm>
          <a:prstGeom prst="rect">
            <a:avLst/>
          </a:prstGeom>
          <a:solidFill>
            <a:srgbClr val="13425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noProof="0" dirty="0"/>
          </a:p>
        </p:txBody>
      </p:sp>
      <p:sp>
        <p:nvSpPr>
          <p:cNvPr id="2" name="Titolo 1"/>
          <p:cNvSpPr>
            <a:spLocks noGrp="1"/>
          </p:cNvSpPr>
          <p:nvPr>
            <p:ph type="ctrTitle"/>
          </p:nvPr>
        </p:nvSpPr>
        <p:spPr>
          <a:xfrm>
            <a:off x="7008813" y="1600200"/>
            <a:ext cx="4572001" cy="3733800"/>
          </a:xfrm>
        </p:spPr>
        <p:txBody>
          <a:bodyPr anchor="b">
            <a:normAutofit/>
          </a:bodyPr>
          <a:lstStyle>
            <a:lvl1pPr>
              <a:lnSpc>
                <a:spcPct val="80000"/>
              </a:lnSpc>
              <a:defRPr sz="5400">
                <a:solidFill>
                  <a:schemeClr val="tx1"/>
                </a:solidFill>
              </a:defRPr>
            </a:lvl1pPr>
          </a:lstStyle>
          <a:p>
            <a:r>
              <a:rPr lang="it-IT" noProof="0" smtClean="0"/>
              <a:t>Fare clic per modificare lo stile del titolo</a:t>
            </a:r>
            <a:endParaRPr lang="it-IT" noProof="0" dirty="0"/>
          </a:p>
        </p:txBody>
      </p:sp>
      <p:sp>
        <p:nvSpPr>
          <p:cNvPr id="3" name="Sottotitolo 2"/>
          <p:cNvSpPr>
            <a:spLocks noGrp="1"/>
          </p:cNvSpPr>
          <p:nvPr>
            <p:ph type="subTitle" idx="1"/>
          </p:nvPr>
        </p:nvSpPr>
        <p:spPr>
          <a:xfrm>
            <a:off x="7008813" y="5562599"/>
            <a:ext cx="4571999" cy="835025"/>
          </a:xfrm>
        </p:spPr>
        <p:txBody>
          <a:bodyPr>
            <a:normAutofit/>
          </a:bodyPr>
          <a:lstStyle>
            <a:lvl1pPr marL="0" indent="0" algn="l">
              <a:spcBef>
                <a:spcPts val="0"/>
              </a:spcBef>
              <a:buNone/>
              <a:defRPr sz="2000" cap="none"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noProof="0" smtClean="0"/>
              <a:t>Fare clic per modificare lo stile del sottotitolo dello schema</a:t>
            </a:r>
            <a:endParaRPr lang="it-IT" noProof="0" dirty="0"/>
          </a:p>
        </p:txBody>
      </p:sp>
    </p:spTree>
    <p:extLst>
      <p:ext uri="{BB962C8B-B14F-4D97-AF65-F5344CB8AC3E}">
        <p14:creationId xmlns:p14="http://schemas.microsoft.com/office/powerpoint/2010/main" val="9499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noProof="0" smtClean="0"/>
              <a:t>Fare clic per modificare lo stile del titolo</a:t>
            </a:r>
            <a:endParaRPr lang="it-IT" noProof="0" dirty="0"/>
          </a:p>
        </p:txBody>
      </p:sp>
      <p:sp>
        <p:nvSpPr>
          <p:cNvPr id="3" name="Segnaposto testo verticale 2"/>
          <p:cNvSpPr>
            <a:spLocks noGrp="1"/>
          </p:cNvSpPr>
          <p:nvPr>
            <p:ph type="body" orient="vert" idx="1"/>
          </p:nvPr>
        </p:nvSpPr>
        <p:spPr/>
        <p:txBody>
          <a:bodyPr vert="eaVert"/>
          <a:lstStyle/>
          <a:p>
            <a:pPr lvl="0"/>
            <a:r>
              <a:rPr lang="it-IT" noProof="0" smtClean="0"/>
              <a:t>Modifica gli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endParaRPr lang="it-IT" noProof="0" dirty="0"/>
          </a:p>
        </p:txBody>
      </p:sp>
      <p:sp>
        <p:nvSpPr>
          <p:cNvPr id="4" name="Data Segnaposto 3"/>
          <p:cNvSpPr>
            <a:spLocks noGrp="1"/>
          </p:cNvSpPr>
          <p:nvPr>
            <p:ph type="dt" sz="half" idx="10"/>
          </p:nvPr>
        </p:nvSpPr>
        <p:spPr/>
        <p:txBody>
          <a:bodyPr/>
          <a:lstStyle/>
          <a:p>
            <a:fld id="{03F41C87-7AD9-4845-A077-840E4A0F3F06}" type="datetimeFigureOut">
              <a:rPr lang="en-US"/>
              <a:t>29/12/16</a:t>
            </a:fld>
            <a:endParaRPr dirty="0"/>
          </a:p>
        </p:txBody>
      </p:sp>
      <p:sp>
        <p:nvSpPr>
          <p:cNvPr id="5" name="Segnaposto piè di pagina 4"/>
          <p:cNvSpPr>
            <a:spLocks noGrp="1"/>
          </p:cNvSpPr>
          <p:nvPr>
            <p:ph type="ftr" sz="quarter" idx="11"/>
          </p:nvPr>
        </p:nvSpPr>
        <p:spPr/>
        <p:txBody>
          <a:bodyPr/>
          <a:lstStyle/>
          <a:p>
            <a:endParaRPr lang="it-IT" noProof="0" dirty="0"/>
          </a:p>
        </p:txBody>
      </p:sp>
      <p:sp>
        <p:nvSpPr>
          <p:cNvPr id="6" name="Segnaposto numero diapositiva 5"/>
          <p:cNvSpPr>
            <a:spLocks noGrp="1"/>
          </p:cNvSpPr>
          <p:nvPr>
            <p:ph type="sldNum" sz="quarter" idx="12"/>
          </p:nvPr>
        </p:nvSpPr>
        <p:spPr/>
        <p:txBody>
          <a:bodyPr/>
          <a:lstStyle/>
          <a:p>
            <a:fld id="{2A013F82-EE5E-44EE-A61D-E31C6657F26F}" type="slidenum">
              <a:rPr lang="it-IT" noProof="0" smtClean="0"/>
              <a:t>‹n.›</a:t>
            </a:fld>
            <a:endParaRPr lang="it-IT" noProof="0" dirty="0"/>
          </a:p>
        </p:txBody>
      </p:sp>
    </p:spTree>
    <p:extLst>
      <p:ext uri="{BB962C8B-B14F-4D97-AF65-F5344CB8AC3E}">
        <p14:creationId xmlns:p14="http://schemas.microsoft.com/office/powerpoint/2010/main" val="460095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and Text">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9142412" y="609600"/>
            <a:ext cx="1981201" cy="5638800"/>
          </a:xfrm>
        </p:spPr>
        <p:txBody>
          <a:bodyPr vert="eaVert"/>
          <a:lstStyle/>
          <a:p>
            <a:r>
              <a:rPr lang="it-IT" noProof="0" smtClean="0"/>
              <a:t>Fare clic per modificare lo stile del titolo</a:t>
            </a:r>
            <a:endParaRPr lang="it-IT" noProof="0" dirty="0"/>
          </a:p>
        </p:txBody>
      </p:sp>
      <p:sp>
        <p:nvSpPr>
          <p:cNvPr id="3" name="Segnaposto testo verticale 2"/>
          <p:cNvSpPr>
            <a:spLocks noGrp="1"/>
          </p:cNvSpPr>
          <p:nvPr>
            <p:ph type="body" orient="vert" idx="1"/>
          </p:nvPr>
        </p:nvSpPr>
        <p:spPr>
          <a:xfrm>
            <a:off x="1522412" y="609600"/>
            <a:ext cx="7391399" cy="5638800"/>
          </a:xfrm>
        </p:spPr>
        <p:txBody>
          <a:bodyPr vert="eaVert"/>
          <a:lstStyle/>
          <a:p>
            <a:pPr lvl="0"/>
            <a:r>
              <a:rPr lang="it-IT" noProof="0" smtClean="0"/>
              <a:t>Modifica gli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endParaRPr lang="it-IT" noProof="0" dirty="0"/>
          </a:p>
        </p:txBody>
      </p:sp>
      <p:sp>
        <p:nvSpPr>
          <p:cNvPr id="4" name="Data Segnaposto 3"/>
          <p:cNvSpPr>
            <a:spLocks noGrp="1"/>
          </p:cNvSpPr>
          <p:nvPr>
            <p:ph type="dt" sz="half" idx="10"/>
          </p:nvPr>
        </p:nvSpPr>
        <p:spPr/>
        <p:txBody>
          <a:bodyPr/>
          <a:lstStyle/>
          <a:p>
            <a:fld id="{03F41C87-7AD9-4845-A077-840E4A0F3F06}" type="datetimeFigureOut">
              <a:rPr lang="en-US"/>
              <a:t>29/12/16</a:t>
            </a:fld>
            <a:endParaRPr dirty="0"/>
          </a:p>
        </p:txBody>
      </p:sp>
      <p:sp>
        <p:nvSpPr>
          <p:cNvPr id="5" name="Segnaposto piè di pagina 4"/>
          <p:cNvSpPr>
            <a:spLocks noGrp="1"/>
          </p:cNvSpPr>
          <p:nvPr>
            <p:ph type="ftr" sz="quarter" idx="11"/>
          </p:nvPr>
        </p:nvSpPr>
        <p:spPr/>
        <p:txBody>
          <a:bodyPr/>
          <a:lstStyle/>
          <a:p>
            <a:endParaRPr lang="it-IT" noProof="0" dirty="0"/>
          </a:p>
        </p:txBody>
      </p:sp>
      <p:sp>
        <p:nvSpPr>
          <p:cNvPr id="6" name="Segnaposto numero diapositiva 5"/>
          <p:cNvSpPr>
            <a:spLocks noGrp="1"/>
          </p:cNvSpPr>
          <p:nvPr>
            <p:ph type="sldNum" sz="quarter" idx="12"/>
          </p:nvPr>
        </p:nvSpPr>
        <p:spPr/>
        <p:txBody>
          <a:bodyPr/>
          <a:lstStyle/>
          <a:p>
            <a:fld id="{2A013F82-EE5E-44EE-A61D-E31C6657F26F}" type="slidenum">
              <a:rPr lang="it-IT" noProof="0" smtClean="0"/>
              <a:t>‹n.›</a:t>
            </a:fld>
            <a:endParaRPr lang="it-IT" noProof="0" dirty="0"/>
          </a:p>
        </p:txBody>
      </p:sp>
    </p:spTree>
    <p:extLst>
      <p:ext uri="{BB962C8B-B14F-4D97-AF65-F5344CB8AC3E}">
        <p14:creationId xmlns:p14="http://schemas.microsoft.com/office/powerpoint/2010/main" val="4079035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noProof="0" smtClean="0"/>
              <a:t>Fare clic per modificare lo stile del titolo</a:t>
            </a:r>
            <a:endParaRPr lang="it-IT" noProof="0" dirty="0"/>
          </a:p>
        </p:txBody>
      </p:sp>
      <p:sp>
        <p:nvSpPr>
          <p:cNvPr id="3" name="Segnaposto contenuto 2"/>
          <p:cNvSpPr>
            <a:spLocks noGrp="1"/>
          </p:cNvSpPr>
          <p:nvPr>
            <p:ph idx="1"/>
          </p:nvPr>
        </p:nvSpPr>
        <p:spPr/>
        <p:txBody>
          <a:bodyPr/>
          <a:lstStyle>
            <a:lvl5pPr>
              <a:defRPr/>
            </a:lvl5pPr>
            <a:lvl6pPr>
              <a:defRPr/>
            </a:lvl6pPr>
          </a:lstStyle>
          <a:p>
            <a:pPr lvl="0"/>
            <a:r>
              <a:rPr lang="it-IT" noProof="0" smtClean="0"/>
              <a:t>Modifica gli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endParaRPr lang="it-IT" noProof="0" dirty="0"/>
          </a:p>
        </p:txBody>
      </p:sp>
      <p:sp>
        <p:nvSpPr>
          <p:cNvPr id="4" name="Data Segnaposto 3"/>
          <p:cNvSpPr>
            <a:spLocks noGrp="1"/>
          </p:cNvSpPr>
          <p:nvPr>
            <p:ph type="dt" sz="half" idx="10"/>
          </p:nvPr>
        </p:nvSpPr>
        <p:spPr/>
        <p:txBody>
          <a:bodyPr/>
          <a:lstStyle/>
          <a:p>
            <a:fld id="{03F41C87-7AD9-4845-A077-840E4A0F3F06}" type="datetimeFigureOut">
              <a:rPr lang="en-US"/>
              <a:t>29/12/16</a:t>
            </a:fld>
            <a:endParaRPr dirty="0"/>
          </a:p>
        </p:txBody>
      </p:sp>
      <p:sp>
        <p:nvSpPr>
          <p:cNvPr id="5" name="Segnaposto piè di pagina 4"/>
          <p:cNvSpPr>
            <a:spLocks noGrp="1"/>
          </p:cNvSpPr>
          <p:nvPr>
            <p:ph type="ftr" sz="quarter" idx="11"/>
          </p:nvPr>
        </p:nvSpPr>
        <p:spPr/>
        <p:txBody>
          <a:bodyPr/>
          <a:lstStyle/>
          <a:p>
            <a:endParaRPr lang="it-IT" noProof="0" dirty="0"/>
          </a:p>
        </p:txBody>
      </p:sp>
      <p:sp>
        <p:nvSpPr>
          <p:cNvPr id="6" name="Segnaposto numero diapositiva 5"/>
          <p:cNvSpPr>
            <a:spLocks noGrp="1"/>
          </p:cNvSpPr>
          <p:nvPr>
            <p:ph type="sldNum" sz="quarter" idx="12"/>
          </p:nvPr>
        </p:nvSpPr>
        <p:spPr/>
        <p:txBody>
          <a:bodyPr/>
          <a:lstStyle/>
          <a:p>
            <a:fld id="{2A013F82-EE5E-44EE-A61D-E31C6657F26F}" type="slidenum">
              <a:rPr lang="it-IT" noProof="0" smtClean="0"/>
              <a:t>‹n.›</a:t>
            </a:fld>
            <a:endParaRPr lang="it-IT" noProof="0" dirty="0"/>
          </a:p>
        </p:txBody>
      </p:sp>
    </p:spTree>
    <p:extLst>
      <p:ext uri="{BB962C8B-B14F-4D97-AF65-F5344CB8AC3E}">
        <p14:creationId xmlns:p14="http://schemas.microsoft.com/office/powerpoint/2010/main" val="273825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Pr>
        <a:gradFill>
          <a:gsLst>
            <a:gs pos="10000">
              <a:srgbClr val="06171C"/>
            </a:gs>
            <a:gs pos="100000">
              <a:srgbClr val="134251"/>
            </a:gs>
            <a:gs pos="65000">
              <a:srgbClr val="134251"/>
            </a:gs>
          </a:gsLst>
          <a:lin ang="2700000" scaled="0"/>
        </a:gra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2436812" y="1616074"/>
            <a:ext cx="7315198" cy="2727325"/>
          </a:xfrm>
        </p:spPr>
        <p:txBody>
          <a:bodyPr anchor="b">
            <a:normAutofit/>
          </a:bodyPr>
          <a:lstStyle>
            <a:lvl1pPr algn="l">
              <a:lnSpc>
                <a:spcPct val="80000"/>
              </a:lnSpc>
              <a:defRPr sz="4800" b="0" cap="none" baseline="0"/>
            </a:lvl1pPr>
          </a:lstStyle>
          <a:p>
            <a:r>
              <a:rPr lang="it-IT" noProof="0" smtClean="0"/>
              <a:t>Fare clic per modificare lo stile del titolo</a:t>
            </a:r>
            <a:endParaRPr lang="it-IT" noProof="0" dirty="0"/>
          </a:p>
        </p:txBody>
      </p:sp>
      <p:sp>
        <p:nvSpPr>
          <p:cNvPr id="3" name="Segnaposto testo 2"/>
          <p:cNvSpPr>
            <a:spLocks noGrp="1"/>
          </p:cNvSpPr>
          <p:nvPr>
            <p:ph type="body" idx="1"/>
          </p:nvPr>
        </p:nvSpPr>
        <p:spPr>
          <a:xfrm>
            <a:off x="2436814" y="4495800"/>
            <a:ext cx="7315198" cy="1673225"/>
          </a:xfrm>
        </p:spPr>
        <p:txBody>
          <a:bodyPr anchor="t">
            <a:normAutofit/>
          </a:bodyPr>
          <a:lstStyle>
            <a:lvl1pPr marL="0" indent="0">
              <a:spcBef>
                <a:spcPts val="0"/>
              </a:spcBef>
              <a:buNone/>
              <a:defRPr sz="2400" cap="none"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noProof="0" smtClean="0"/>
              <a:t>Modifica gli stili del testo dello schema</a:t>
            </a:r>
          </a:p>
        </p:txBody>
      </p:sp>
      <p:sp>
        <p:nvSpPr>
          <p:cNvPr id="4" name="Data Segnaposto 3"/>
          <p:cNvSpPr>
            <a:spLocks noGrp="1"/>
          </p:cNvSpPr>
          <p:nvPr>
            <p:ph type="dt" sz="half" idx="10"/>
          </p:nvPr>
        </p:nvSpPr>
        <p:spPr/>
        <p:txBody>
          <a:bodyPr/>
          <a:lstStyle/>
          <a:p>
            <a:fld id="{03F41C87-7AD9-4845-A077-840E4A0F3F06}" type="datetimeFigureOut">
              <a:rPr lang="en-US"/>
              <a:t>29/12/16</a:t>
            </a:fld>
            <a:endParaRPr dirty="0"/>
          </a:p>
        </p:txBody>
      </p:sp>
      <p:sp>
        <p:nvSpPr>
          <p:cNvPr id="5" name="Segnaposto piè di pagina 4"/>
          <p:cNvSpPr>
            <a:spLocks noGrp="1"/>
          </p:cNvSpPr>
          <p:nvPr>
            <p:ph type="ftr" sz="quarter" idx="11"/>
          </p:nvPr>
        </p:nvSpPr>
        <p:spPr/>
        <p:txBody>
          <a:bodyPr/>
          <a:lstStyle/>
          <a:p>
            <a:endParaRPr lang="it-IT" noProof="0" dirty="0"/>
          </a:p>
        </p:txBody>
      </p:sp>
      <p:sp>
        <p:nvSpPr>
          <p:cNvPr id="6" name="Segnaposto numero diapositiva 5"/>
          <p:cNvSpPr>
            <a:spLocks noGrp="1"/>
          </p:cNvSpPr>
          <p:nvPr>
            <p:ph type="sldNum" sz="quarter" idx="12"/>
          </p:nvPr>
        </p:nvSpPr>
        <p:spPr/>
        <p:txBody>
          <a:bodyPr/>
          <a:lstStyle/>
          <a:p>
            <a:fld id="{2A013F82-EE5E-44EE-A61D-E31C6657F26F}" type="slidenum">
              <a:rPr lang="it-IT" noProof="0" smtClean="0"/>
              <a:t>‹n.›</a:t>
            </a:fld>
            <a:endParaRPr lang="it-IT" noProof="0" dirty="0"/>
          </a:p>
        </p:txBody>
      </p:sp>
    </p:spTree>
    <p:extLst>
      <p:ext uri="{BB962C8B-B14F-4D97-AF65-F5344CB8AC3E}">
        <p14:creationId xmlns:p14="http://schemas.microsoft.com/office/powerpoint/2010/main" val="176181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1979613" y="381000"/>
            <a:ext cx="9144000" cy="1219200"/>
          </a:xfrm>
        </p:spPr>
        <p:txBody>
          <a:bodyPr/>
          <a:lstStyle/>
          <a:p>
            <a:r>
              <a:rPr lang="it-IT" noProof="0" smtClean="0"/>
              <a:t>Fare clic per modificare lo stile del titolo</a:t>
            </a:r>
            <a:endParaRPr lang="it-IT" noProof="0" dirty="0"/>
          </a:p>
        </p:txBody>
      </p:sp>
      <p:sp>
        <p:nvSpPr>
          <p:cNvPr id="3" name="Segnaposto contenuto 2"/>
          <p:cNvSpPr>
            <a:spLocks noGrp="1"/>
          </p:cNvSpPr>
          <p:nvPr>
            <p:ph sz="half" idx="1"/>
          </p:nvPr>
        </p:nvSpPr>
        <p:spPr>
          <a:xfrm>
            <a:off x="1979613" y="1828800"/>
            <a:ext cx="4419599" cy="4419600"/>
          </a:xfrm>
        </p:spPr>
        <p:txBody>
          <a:bodyPr>
            <a:normAutofit/>
          </a:bodyPr>
          <a:lstStyle>
            <a:lvl1pPr>
              <a:defRPr sz="2400"/>
            </a:lvl1pPr>
            <a:lvl2pPr>
              <a:defRPr sz="2000"/>
            </a:lvl2pPr>
            <a:lvl3pPr>
              <a:defRPr sz="1800"/>
            </a:lvl3pPr>
            <a:lvl4pPr>
              <a:defRPr sz="1600"/>
            </a:lvl4pPr>
            <a:lvl5pPr>
              <a:defRPr sz="1600"/>
            </a:lvl5pPr>
            <a:lvl6pPr marL="2057400">
              <a:defRPr sz="1600"/>
            </a:lvl6pPr>
            <a:lvl7pPr marL="2057400">
              <a:defRPr sz="1600"/>
            </a:lvl7pPr>
            <a:lvl8pPr marL="2057400">
              <a:defRPr sz="1600"/>
            </a:lvl8pPr>
            <a:lvl9pPr marL="2057400">
              <a:defRPr sz="1600"/>
            </a:lvl9pPr>
          </a:lstStyle>
          <a:p>
            <a:pPr lvl="0"/>
            <a:r>
              <a:rPr lang="it-IT" noProof="0" smtClean="0"/>
              <a:t>Modifica gli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endParaRPr lang="it-IT" noProof="0" dirty="0"/>
          </a:p>
        </p:txBody>
      </p:sp>
      <p:sp>
        <p:nvSpPr>
          <p:cNvPr id="4" name="Segnaposto contenuto 3"/>
          <p:cNvSpPr>
            <a:spLocks noGrp="1"/>
          </p:cNvSpPr>
          <p:nvPr>
            <p:ph sz="half" idx="2"/>
          </p:nvPr>
        </p:nvSpPr>
        <p:spPr>
          <a:xfrm>
            <a:off x="6704015" y="1828800"/>
            <a:ext cx="4419600" cy="4419600"/>
          </a:xfrm>
        </p:spPr>
        <p:txBody>
          <a:bodyPr>
            <a:normAutofit/>
          </a:bodyPr>
          <a:lstStyle>
            <a:lvl1pPr>
              <a:defRPr sz="2400"/>
            </a:lvl1pPr>
            <a:lvl2pPr>
              <a:defRPr sz="2000"/>
            </a:lvl2pPr>
            <a:lvl3pPr>
              <a:defRPr sz="1800"/>
            </a:lvl3pPr>
            <a:lvl4pPr>
              <a:defRPr sz="1600"/>
            </a:lvl4pPr>
            <a:lvl5pPr>
              <a:defRPr sz="1600"/>
            </a:lvl5pPr>
            <a:lvl6pPr marL="2057400">
              <a:defRPr sz="1600"/>
            </a:lvl6pPr>
            <a:lvl7pPr marL="2057400">
              <a:defRPr sz="1600"/>
            </a:lvl7pPr>
            <a:lvl8pPr marL="2057400">
              <a:defRPr sz="1600"/>
            </a:lvl8pPr>
            <a:lvl9pPr marL="2057400">
              <a:defRPr sz="1600"/>
            </a:lvl9pPr>
          </a:lstStyle>
          <a:p>
            <a:pPr lvl="0"/>
            <a:r>
              <a:rPr lang="it-IT" noProof="0" smtClean="0"/>
              <a:t>Modifica gli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endParaRPr lang="it-IT" noProof="0" dirty="0"/>
          </a:p>
        </p:txBody>
      </p:sp>
      <p:sp>
        <p:nvSpPr>
          <p:cNvPr id="5" name="Data Segnaposto 4"/>
          <p:cNvSpPr>
            <a:spLocks noGrp="1"/>
          </p:cNvSpPr>
          <p:nvPr>
            <p:ph type="dt" sz="half" idx="10"/>
          </p:nvPr>
        </p:nvSpPr>
        <p:spPr/>
        <p:txBody>
          <a:bodyPr/>
          <a:lstStyle/>
          <a:p>
            <a:fld id="{03F41C87-7AD9-4845-A077-840E4A0F3F06}" type="datetimeFigureOut">
              <a:rPr lang="en-US"/>
              <a:t>29/12/16</a:t>
            </a:fld>
            <a:endParaRPr dirty="0"/>
          </a:p>
        </p:txBody>
      </p:sp>
      <p:sp>
        <p:nvSpPr>
          <p:cNvPr id="6" name="Segnaposto piè di pagina 5"/>
          <p:cNvSpPr>
            <a:spLocks noGrp="1"/>
          </p:cNvSpPr>
          <p:nvPr>
            <p:ph type="ftr" sz="quarter" idx="11"/>
          </p:nvPr>
        </p:nvSpPr>
        <p:spPr/>
        <p:txBody>
          <a:bodyPr/>
          <a:lstStyle/>
          <a:p>
            <a:endParaRPr lang="it-IT" noProof="0" dirty="0"/>
          </a:p>
        </p:txBody>
      </p:sp>
      <p:sp>
        <p:nvSpPr>
          <p:cNvPr id="7" name="Segnaposto numero diapositiva 6"/>
          <p:cNvSpPr>
            <a:spLocks noGrp="1"/>
          </p:cNvSpPr>
          <p:nvPr>
            <p:ph type="sldNum" sz="quarter" idx="12"/>
          </p:nvPr>
        </p:nvSpPr>
        <p:spPr/>
        <p:txBody>
          <a:bodyPr/>
          <a:lstStyle/>
          <a:p>
            <a:fld id="{2A013F82-EE5E-44EE-A61D-E31C6657F26F}" type="slidenum">
              <a:rPr lang="it-IT" noProof="0" smtClean="0"/>
              <a:t>‹n.›</a:t>
            </a:fld>
            <a:endParaRPr lang="it-IT" noProof="0" dirty="0"/>
          </a:p>
        </p:txBody>
      </p:sp>
    </p:spTree>
    <p:extLst>
      <p:ext uri="{BB962C8B-B14F-4D97-AF65-F5344CB8AC3E}">
        <p14:creationId xmlns:p14="http://schemas.microsoft.com/office/powerpoint/2010/main" val="2825340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1978023" y="381000"/>
            <a:ext cx="9144002" cy="1219200"/>
          </a:xfrm>
        </p:spPr>
        <p:txBody>
          <a:bodyPr/>
          <a:lstStyle>
            <a:lvl1pPr>
              <a:defRPr/>
            </a:lvl1pPr>
          </a:lstStyle>
          <a:p>
            <a:r>
              <a:rPr lang="it-IT" noProof="0" smtClean="0"/>
              <a:t>Fare clic per modificare lo stile del titolo</a:t>
            </a:r>
            <a:endParaRPr lang="it-IT" noProof="0" dirty="0"/>
          </a:p>
        </p:txBody>
      </p:sp>
      <p:sp>
        <p:nvSpPr>
          <p:cNvPr id="3" name="Segnaposto testo 2"/>
          <p:cNvSpPr>
            <a:spLocks noGrp="1"/>
          </p:cNvSpPr>
          <p:nvPr>
            <p:ph type="body" idx="1"/>
          </p:nvPr>
        </p:nvSpPr>
        <p:spPr>
          <a:xfrm>
            <a:off x="1978022" y="1828800"/>
            <a:ext cx="4416552" cy="838200"/>
          </a:xfrm>
        </p:spPr>
        <p:txBody>
          <a:bodyPr anchor="ctr">
            <a:noAutofit/>
          </a:bodyPr>
          <a:lstStyle>
            <a:lvl1pPr marL="0" indent="0">
              <a:spcBef>
                <a:spcPts val="0"/>
              </a:spcBef>
              <a:buNone/>
              <a:defRPr sz="2400" b="0" cap="none"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noProof="0" smtClean="0"/>
              <a:t>Modifica gli stili del testo dello schema</a:t>
            </a:r>
          </a:p>
        </p:txBody>
      </p:sp>
      <p:sp>
        <p:nvSpPr>
          <p:cNvPr id="4" name="Segnaposto contenuto 3"/>
          <p:cNvSpPr>
            <a:spLocks noGrp="1"/>
          </p:cNvSpPr>
          <p:nvPr>
            <p:ph sz="half" idx="2"/>
          </p:nvPr>
        </p:nvSpPr>
        <p:spPr>
          <a:xfrm>
            <a:off x="1978022" y="2743200"/>
            <a:ext cx="4416552" cy="3505200"/>
          </a:xfrm>
        </p:spPr>
        <p:txBody>
          <a:bodyPr>
            <a:normAutofit/>
          </a:bodyPr>
          <a:lstStyle>
            <a:lvl1pPr>
              <a:defRPr sz="2000"/>
            </a:lvl1pPr>
            <a:lvl2pPr>
              <a:defRPr sz="1800"/>
            </a:lvl2pPr>
            <a:lvl3pPr>
              <a:defRPr sz="1600"/>
            </a:lvl3pPr>
            <a:lvl4pPr>
              <a:defRPr sz="1400"/>
            </a:lvl4pPr>
            <a:lvl5pPr marL="2057400">
              <a:defRPr sz="1400"/>
            </a:lvl5pPr>
            <a:lvl6pPr marL="2057400">
              <a:defRPr sz="1400"/>
            </a:lvl6pPr>
            <a:lvl7pPr marL="2057400">
              <a:defRPr sz="1400"/>
            </a:lvl7pPr>
            <a:lvl8pPr marL="2057400">
              <a:defRPr sz="1400"/>
            </a:lvl8pPr>
            <a:lvl9pPr marL="2057400">
              <a:defRPr sz="1400"/>
            </a:lvl9pPr>
          </a:lstStyle>
          <a:p>
            <a:pPr lvl="0"/>
            <a:r>
              <a:rPr lang="it-IT" noProof="0" smtClean="0"/>
              <a:t>Modifica gli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endParaRPr lang="it-IT" noProof="0" dirty="0"/>
          </a:p>
        </p:txBody>
      </p:sp>
      <p:sp>
        <p:nvSpPr>
          <p:cNvPr id="5" name="Segnaposto testo 4"/>
          <p:cNvSpPr>
            <a:spLocks noGrp="1"/>
          </p:cNvSpPr>
          <p:nvPr>
            <p:ph type="body" sz="quarter" idx="3"/>
          </p:nvPr>
        </p:nvSpPr>
        <p:spPr>
          <a:xfrm>
            <a:off x="6705472" y="1828800"/>
            <a:ext cx="4416552" cy="838200"/>
          </a:xfrm>
        </p:spPr>
        <p:txBody>
          <a:bodyPr anchor="ctr">
            <a:noAutofit/>
          </a:bodyPr>
          <a:lstStyle>
            <a:lvl1pPr marL="0" indent="0">
              <a:spcBef>
                <a:spcPts val="0"/>
              </a:spcBef>
              <a:buNone/>
              <a:defRPr sz="2400" b="0" cap="none"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noProof="0" smtClean="0"/>
              <a:t>Modifica gli stili del testo dello schema</a:t>
            </a:r>
          </a:p>
        </p:txBody>
      </p:sp>
      <p:sp>
        <p:nvSpPr>
          <p:cNvPr id="6" name="Segnaposto contenuto 5"/>
          <p:cNvSpPr>
            <a:spLocks noGrp="1"/>
          </p:cNvSpPr>
          <p:nvPr>
            <p:ph sz="quarter" idx="4"/>
          </p:nvPr>
        </p:nvSpPr>
        <p:spPr>
          <a:xfrm>
            <a:off x="6705472" y="2743200"/>
            <a:ext cx="4416552" cy="3505200"/>
          </a:xfrm>
        </p:spPr>
        <p:txBody>
          <a:bodyPr>
            <a:normAutofit/>
          </a:bodyPr>
          <a:lstStyle>
            <a:lvl1pPr>
              <a:defRPr sz="2000"/>
            </a:lvl1pPr>
            <a:lvl2pPr>
              <a:defRPr sz="1800"/>
            </a:lvl2pPr>
            <a:lvl3pPr>
              <a:defRPr sz="1600"/>
            </a:lvl3pPr>
            <a:lvl4pPr>
              <a:defRPr sz="1400"/>
            </a:lvl4pPr>
            <a:lvl5pPr marL="2057400">
              <a:defRPr sz="1400"/>
            </a:lvl5pPr>
            <a:lvl6pPr marL="2057400">
              <a:defRPr sz="1400"/>
            </a:lvl6pPr>
            <a:lvl7pPr marL="2057400">
              <a:defRPr sz="1400"/>
            </a:lvl7pPr>
            <a:lvl8pPr marL="2057400">
              <a:defRPr sz="1400"/>
            </a:lvl8pPr>
            <a:lvl9pPr marL="2057400">
              <a:defRPr sz="1400"/>
            </a:lvl9pPr>
          </a:lstStyle>
          <a:p>
            <a:pPr lvl="0"/>
            <a:r>
              <a:rPr lang="it-IT" noProof="0" smtClean="0"/>
              <a:t>Modifica gli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endParaRPr lang="it-IT" noProof="0" dirty="0"/>
          </a:p>
        </p:txBody>
      </p:sp>
      <p:sp>
        <p:nvSpPr>
          <p:cNvPr id="7" name="Data Segnaposto 6"/>
          <p:cNvSpPr>
            <a:spLocks noGrp="1"/>
          </p:cNvSpPr>
          <p:nvPr>
            <p:ph type="dt" sz="half" idx="10"/>
          </p:nvPr>
        </p:nvSpPr>
        <p:spPr/>
        <p:txBody>
          <a:bodyPr/>
          <a:lstStyle/>
          <a:p>
            <a:fld id="{03F41C87-7AD9-4845-A077-840E4A0F3F06}" type="datetimeFigureOut">
              <a:rPr lang="en-US"/>
              <a:t>29/12/16</a:t>
            </a:fld>
            <a:endParaRPr dirty="0"/>
          </a:p>
        </p:txBody>
      </p:sp>
      <p:sp>
        <p:nvSpPr>
          <p:cNvPr id="8" name="Segnaposto piè di pagina 7"/>
          <p:cNvSpPr>
            <a:spLocks noGrp="1"/>
          </p:cNvSpPr>
          <p:nvPr>
            <p:ph type="ftr" sz="quarter" idx="11"/>
          </p:nvPr>
        </p:nvSpPr>
        <p:spPr/>
        <p:txBody>
          <a:bodyPr/>
          <a:lstStyle/>
          <a:p>
            <a:endParaRPr lang="it-IT" noProof="0" dirty="0"/>
          </a:p>
        </p:txBody>
      </p:sp>
      <p:sp>
        <p:nvSpPr>
          <p:cNvPr id="9" name="Segnaposto numero diapositiva 8"/>
          <p:cNvSpPr>
            <a:spLocks noGrp="1"/>
          </p:cNvSpPr>
          <p:nvPr>
            <p:ph type="sldNum" sz="quarter" idx="12"/>
          </p:nvPr>
        </p:nvSpPr>
        <p:spPr/>
        <p:txBody>
          <a:bodyPr/>
          <a:lstStyle/>
          <a:p>
            <a:fld id="{2A013F82-EE5E-44EE-A61D-E31C6657F26F}" type="slidenum">
              <a:rPr lang="it-IT" noProof="0" smtClean="0"/>
              <a:t>‹n.›</a:t>
            </a:fld>
            <a:endParaRPr lang="it-IT" noProof="0" dirty="0"/>
          </a:p>
        </p:txBody>
      </p:sp>
    </p:spTree>
    <p:extLst>
      <p:ext uri="{BB962C8B-B14F-4D97-AF65-F5344CB8AC3E}">
        <p14:creationId xmlns:p14="http://schemas.microsoft.com/office/powerpoint/2010/main" val="420841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noProof="0" smtClean="0"/>
              <a:t>Fare clic per modificare lo stile del titolo</a:t>
            </a:r>
            <a:endParaRPr lang="it-IT" noProof="0" dirty="0"/>
          </a:p>
        </p:txBody>
      </p:sp>
      <p:sp>
        <p:nvSpPr>
          <p:cNvPr id="3" name="Data Segnaposto 2"/>
          <p:cNvSpPr>
            <a:spLocks noGrp="1"/>
          </p:cNvSpPr>
          <p:nvPr>
            <p:ph type="dt" sz="half" idx="10"/>
          </p:nvPr>
        </p:nvSpPr>
        <p:spPr/>
        <p:txBody>
          <a:bodyPr/>
          <a:lstStyle/>
          <a:p>
            <a:fld id="{03F41C87-7AD9-4845-A077-840E4A0F3F06}" type="datetimeFigureOut">
              <a:rPr lang="en-US"/>
              <a:t>29/12/16</a:t>
            </a:fld>
            <a:endParaRPr dirty="0"/>
          </a:p>
        </p:txBody>
      </p:sp>
      <p:sp>
        <p:nvSpPr>
          <p:cNvPr id="4" name="Segnaposto piè di pagina 3"/>
          <p:cNvSpPr>
            <a:spLocks noGrp="1"/>
          </p:cNvSpPr>
          <p:nvPr>
            <p:ph type="ftr" sz="quarter" idx="11"/>
          </p:nvPr>
        </p:nvSpPr>
        <p:spPr/>
        <p:txBody>
          <a:bodyPr/>
          <a:lstStyle/>
          <a:p>
            <a:endParaRPr lang="it-IT" noProof="0" dirty="0"/>
          </a:p>
        </p:txBody>
      </p:sp>
      <p:sp>
        <p:nvSpPr>
          <p:cNvPr id="5" name="Segnaposto numero diapositiva 4"/>
          <p:cNvSpPr>
            <a:spLocks noGrp="1"/>
          </p:cNvSpPr>
          <p:nvPr>
            <p:ph type="sldNum" sz="quarter" idx="12"/>
          </p:nvPr>
        </p:nvSpPr>
        <p:spPr/>
        <p:txBody>
          <a:bodyPr/>
          <a:lstStyle/>
          <a:p>
            <a:fld id="{2A013F82-EE5E-44EE-A61D-E31C6657F26F}" type="slidenum">
              <a:rPr lang="it-IT" noProof="0" smtClean="0"/>
              <a:t>‹n.›</a:t>
            </a:fld>
            <a:endParaRPr lang="it-IT" noProof="0" dirty="0"/>
          </a:p>
        </p:txBody>
      </p:sp>
    </p:spTree>
    <p:extLst>
      <p:ext uri="{BB962C8B-B14F-4D97-AF65-F5344CB8AC3E}">
        <p14:creationId xmlns:p14="http://schemas.microsoft.com/office/powerpoint/2010/main" val="162663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pic>
        <p:nvPicPr>
          <p:cNvPr id="6" name="Immagine 5" descr="Onda grande (semitrasparente)" title="Ocean Wav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56"/>
            <a:ext cx="12188824" cy="6857887"/>
          </a:xfrm>
          <a:prstGeom prst="rect">
            <a:avLst/>
          </a:prstGeom>
        </p:spPr>
      </p:pic>
      <p:sp>
        <p:nvSpPr>
          <p:cNvPr id="2" name="Data Segnaposto 1"/>
          <p:cNvSpPr>
            <a:spLocks noGrp="1"/>
          </p:cNvSpPr>
          <p:nvPr>
            <p:ph type="dt" sz="half" idx="10"/>
          </p:nvPr>
        </p:nvSpPr>
        <p:spPr/>
        <p:txBody>
          <a:bodyPr/>
          <a:lstStyle/>
          <a:p>
            <a:fld id="{03F41C87-7AD9-4845-A077-840E4A0F3F06}" type="datetimeFigureOut">
              <a:rPr lang="en-US"/>
              <a:t>29/12/16</a:t>
            </a:fld>
            <a:endParaRPr dirty="0"/>
          </a:p>
        </p:txBody>
      </p:sp>
      <p:sp>
        <p:nvSpPr>
          <p:cNvPr id="3" name="Segnaposto piè di pagina 2"/>
          <p:cNvSpPr>
            <a:spLocks noGrp="1"/>
          </p:cNvSpPr>
          <p:nvPr>
            <p:ph type="ftr" sz="quarter" idx="11"/>
          </p:nvPr>
        </p:nvSpPr>
        <p:spPr/>
        <p:txBody>
          <a:bodyPr/>
          <a:lstStyle/>
          <a:p>
            <a:endParaRPr lang="it-IT" noProof="0" dirty="0"/>
          </a:p>
        </p:txBody>
      </p:sp>
      <p:sp>
        <p:nvSpPr>
          <p:cNvPr id="4" name="Segnaposto numero diapositiva 3"/>
          <p:cNvSpPr>
            <a:spLocks noGrp="1"/>
          </p:cNvSpPr>
          <p:nvPr>
            <p:ph type="sldNum" sz="quarter" idx="12"/>
          </p:nvPr>
        </p:nvSpPr>
        <p:spPr/>
        <p:txBody>
          <a:bodyPr/>
          <a:lstStyle/>
          <a:p>
            <a:fld id="{2A013F82-EE5E-44EE-A61D-E31C6657F26F}" type="slidenum">
              <a:rPr lang="it-IT" noProof="0" smtClean="0"/>
              <a:t>‹n.›</a:t>
            </a:fld>
            <a:endParaRPr lang="it-IT" noProof="0" dirty="0"/>
          </a:p>
        </p:txBody>
      </p:sp>
    </p:spTree>
    <p:extLst>
      <p:ext uri="{BB962C8B-B14F-4D97-AF65-F5344CB8AC3E}">
        <p14:creationId xmlns:p14="http://schemas.microsoft.com/office/powerpoint/2010/main" val="3607540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979613" y="588963"/>
            <a:ext cx="3657600" cy="2840037"/>
          </a:xfrm>
        </p:spPr>
        <p:txBody>
          <a:bodyPr anchor="b">
            <a:noAutofit/>
          </a:bodyPr>
          <a:lstStyle>
            <a:lvl1pPr algn="l">
              <a:lnSpc>
                <a:spcPct val="80000"/>
              </a:lnSpc>
              <a:defRPr sz="3600" b="0">
                <a:solidFill>
                  <a:schemeClr val="tx1"/>
                </a:solidFill>
              </a:defRPr>
            </a:lvl1pPr>
          </a:lstStyle>
          <a:p>
            <a:r>
              <a:rPr lang="it-IT" noProof="0" smtClean="0"/>
              <a:t>Fare clic per modificare lo stile del titolo</a:t>
            </a:r>
            <a:endParaRPr lang="it-IT" noProof="0" dirty="0"/>
          </a:p>
        </p:txBody>
      </p:sp>
      <p:sp>
        <p:nvSpPr>
          <p:cNvPr id="3" name="Segnaposto contenuto 2"/>
          <p:cNvSpPr>
            <a:spLocks noGrp="1"/>
          </p:cNvSpPr>
          <p:nvPr>
            <p:ph idx="1"/>
          </p:nvPr>
        </p:nvSpPr>
        <p:spPr>
          <a:xfrm>
            <a:off x="6094414" y="588963"/>
            <a:ext cx="5486400" cy="5580061"/>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noProof="0" smtClean="0"/>
              <a:t>Modifica gli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endParaRPr lang="it-IT" noProof="0" dirty="0"/>
          </a:p>
        </p:txBody>
      </p:sp>
      <p:sp>
        <p:nvSpPr>
          <p:cNvPr id="4" name="Segnaposto testo 3"/>
          <p:cNvSpPr>
            <a:spLocks noGrp="1"/>
          </p:cNvSpPr>
          <p:nvPr>
            <p:ph type="body" sz="half" idx="2"/>
          </p:nvPr>
        </p:nvSpPr>
        <p:spPr>
          <a:xfrm>
            <a:off x="1979613" y="3581399"/>
            <a:ext cx="3657600" cy="2587625"/>
          </a:xfrm>
        </p:spPr>
        <p:txBody>
          <a:bodyPr>
            <a:normAutofit/>
          </a:bodyPr>
          <a:lstStyle>
            <a:lvl1pPr marL="0" indent="0">
              <a:lnSpc>
                <a:spcPct val="11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noProof="0" smtClean="0"/>
              <a:t>Modifica gli stili del testo dello schema</a:t>
            </a:r>
          </a:p>
        </p:txBody>
      </p:sp>
      <p:sp>
        <p:nvSpPr>
          <p:cNvPr id="5" name="Data Segnaposto 4"/>
          <p:cNvSpPr>
            <a:spLocks noGrp="1"/>
          </p:cNvSpPr>
          <p:nvPr>
            <p:ph type="dt" sz="half" idx="10"/>
          </p:nvPr>
        </p:nvSpPr>
        <p:spPr/>
        <p:txBody>
          <a:bodyPr/>
          <a:lstStyle/>
          <a:p>
            <a:fld id="{03F41C87-7AD9-4845-A077-840E4A0F3F06}" type="datetimeFigureOut">
              <a:rPr lang="en-US"/>
              <a:t>29/12/16</a:t>
            </a:fld>
            <a:endParaRPr dirty="0"/>
          </a:p>
        </p:txBody>
      </p:sp>
      <p:sp>
        <p:nvSpPr>
          <p:cNvPr id="6" name="Segnaposto piè di pagina 5"/>
          <p:cNvSpPr>
            <a:spLocks noGrp="1"/>
          </p:cNvSpPr>
          <p:nvPr>
            <p:ph type="ftr" sz="quarter" idx="11"/>
          </p:nvPr>
        </p:nvSpPr>
        <p:spPr/>
        <p:txBody>
          <a:bodyPr/>
          <a:lstStyle/>
          <a:p>
            <a:endParaRPr lang="it-IT" noProof="0" dirty="0"/>
          </a:p>
        </p:txBody>
      </p:sp>
      <p:sp>
        <p:nvSpPr>
          <p:cNvPr id="7" name="Segnaposto numero diapositiva 6"/>
          <p:cNvSpPr>
            <a:spLocks noGrp="1"/>
          </p:cNvSpPr>
          <p:nvPr>
            <p:ph type="sldNum" sz="quarter" idx="12"/>
          </p:nvPr>
        </p:nvSpPr>
        <p:spPr/>
        <p:txBody>
          <a:bodyPr/>
          <a:lstStyle/>
          <a:p>
            <a:fld id="{2A013F82-EE5E-44EE-A61D-E31C6657F26F}" type="slidenum">
              <a:rPr lang="it-IT" noProof="0" smtClean="0"/>
              <a:t>‹n.›</a:t>
            </a:fld>
            <a:endParaRPr lang="it-IT" noProof="0" dirty="0"/>
          </a:p>
        </p:txBody>
      </p:sp>
    </p:spTree>
    <p:extLst>
      <p:ext uri="{BB962C8B-B14F-4D97-AF65-F5344CB8AC3E}">
        <p14:creationId xmlns:p14="http://schemas.microsoft.com/office/powerpoint/2010/main" val="254498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8" name="Rettangolo 7"/>
          <p:cNvSpPr/>
          <p:nvPr/>
        </p:nvSpPr>
        <p:spPr>
          <a:xfrm>
            <a:off x="6094461" y="588963"/>
            <a:ext cx="5486352" cy="5580062"/>
          </a:xfrm>
          <a:prstGeom prst="rect">
            <a:avLst/>
          </a:prstGeom>
          <a:solidFill>
            <a:srgbClr val="1B5D7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noProof="0" dirty="0"/>
          </a:p>
        </p:txBody>
      </p:sp>
      <p:sp>
        <p:nvSpPr>
          <p:cNvPr id="3" name="Segnaposto immagine 2"/>
          <p:cNvSpPr>
            <a:spLocks noGrp="1"/>
          </p:cNvSpPr>
          <p:nvPr>
            <p:ph type="pic" idx="1"/>
          </p:nvPr>
        </p:nvSpPr>
        <p:spPr>
          <a:xfrm>
            <a:off x="6307494" y="805658"/>
            <a:ext cx="5060286" cy="5146672"/>
          </a:xfrm>
          <a:solidFill>
            <a:schemeClr val="bg2"/>
          </a:solidFill>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noProof="0" dirty="0" smtClean="0"/>
              <a:t>Fare clic sull'icona per inserire un'immagine</a:t>
            </a:r>
            <a:endParaRPr lang="it-IT" noProof="0" dirty="0"/>
          </a:p>
        </p:txBody>
      </p:sp>
      <p:sp>
        <p:nvSpPr>
          <p:cNvPr id="2" name="Titolo 1"/>
          <p:cNvSpPr>
            <a:spLocks noGrp="1"/>
          </p:cNvSpPr>
          <p:nvPr>
            <p:ph type="title"/>
          </p:nvPr>
        </p:nvSpPr>
        <p:spPr>
          <a:xfrm>
            <a:off x="1979613" y="588963"/>
            <a:ext cx="3657600" cy="2840038"/>
          </a:xfrm>
        </p:spPr>
        <p:txBody>
          <a:bodyPr anchor="b">
            <a:normAutofit/>
          </a:bodyPr>
          <a:lstStyle>
            <a:lvl1pPr algn="l">
              <a:lnSpc>
                <a:spcPct val="80000"/>
              </a:lnSpc>
              <a:defRPr sz="3600" b="0" i="0" baseline="0">
                <a:solidFill>
                  <a:schemeClr val="tx1"/>
                </a:solidFill>
              </a:defRPr>
            </a:lvl1pPr>
          </a:lstStyle>
          <a:p>
            <a:r>
              <a:rPr lang="it-IT" noProof="0" smtClean="0"/>
              <a:t>Fare clic per modificare lo stile del titolo</a:t>
            </a:r>
            <a:endParaRPr lang="it-IT" noProof="0" dirty="0"/>
          </a:p>
        </p:txBody>
      </p:sp>
      <p:sp>
        <p:nvSpPr>
          <p:cNvPr id="4" name="Segnaposto testo 3"/>
          <p:cNvSpPr>
            <a:spLocks noGrp="1"/>
          </p:cNvSpPr>
          <p:nvPr>
            <p:ph type="body" sz="half" idx="2"/>
          </p:nvPr>
        </p:nvSpPr>
        <p:spPr>
          <a:xfrm>
            <a:off x="1979613" y="3581399"/>
            <a:ext cx="3657600" cy="2587625"/>
          </a:xfrm>
        </p:spPr>
        <p:txBody>
          <a:bodyPr>
            <a:normAutofit/>
          </a:bodyPr>
          <a:lstStyle>
            <a:lvl1pPr marL="0" indent="0">
              <a:lnSpc>
                <a:spcPct val="11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noProof="0" smtClean="0"/>
              <a:t>Modifica gli stili del testo dello schema</a:t>
            </a:r>
          </a:p>
        </p:txBody>
      </p:sp>
      <p:sp>
        <p:nvSpPr>
          <p:cNvPr id="5" name="Data Segnaposto 4"/>
          <p:cNvSpPr>
            <a:spLocks noGrp="1"/>
          </p:cNvSpPr>
          <p:nvPr>
            <p:ph type="dt" sz="half" idx="10"/>
          </p:nvPr>
        </p:nvSpPr>
        <p:spPr/>
        <p:txBody>
          <a:bodyPr/>
          <a:lstStyle/>
          <a:p>
            <a:fld id="{03F41C87-7AD9-4845-A077-840E4A0F3F06}" type="datetimeFigureOut">
              <a:rPr lang="it-IT" noProof="0" smtClean="0"/>
              <a:pPr/>
              <a:t>29/12/16</a:t>
            </a:fld>
            <a:endParaRPr lang="it-IT" noProof="0" dirty="0"/>
          </a:p>
        </p:txBody>
      </p:sp>
      <p:sp>
        <p:nvSpPr>
          <p:cNvPr id="6" name="Segnaposto piè di pagina 5"/>
          <p:cNvSpPr>
            <a:spLocks noGrp="1"/>
          </p:cNvSpPr>
          <p:nvPr>
            <p:ph type="ftr" sz="quarter" idx="11"/>
          </p:nvPr>
        </p:nvSpPr>
        <p:spPr/>
        <p:txBody>
          <a:bodyPr/>
          <a:lstStyle/>
          <a:p>
            <a:endParaRPr lang="it-IT" noProof="0" dirty="0"/>
          </a:p>
        </p:txBody>
      </p:sp>
      <p:sp>
        <p:nvSpPr>
          <p:cNvPr id="7" name="Segnaposto numero diapositiva 6"/>
          <p:cNvSpPr>
            <a:spLocks noGrp="1"/>
          </p:cNvSpPr>
          <p:nvPr>
            <p:ph type="sldNum" sz="quarter" idx="12"/>
          </p:nvPr>
        </p:nvSpPr>
        <p:spPr/>
        <p:txBody>
          <a:bodyPr/>
          <a:lstStyle/>
          <a:p>
            <a:fld id="{2A013F82-EE5E-44EE-A61D-E31C6657F26F}" type="slidenum">
              <a:rPr lang="it-IT" noProof="0" smtClean="0"/>
              <a:pPr/>
              <a:t>‹n.›</a:t>
            </a:fld>
            <a:endParaRPr lang="it-IT" noProof="0" dirty="0"/>
          </a:p>
        </p:txBody>
      </p:sp>
    </p:spTree>
    <p:extLst>
      <p:ext uri="{BB962C8B-B14F-4D97-AF65-F5344CB8AC3E}">
        <p14:creationId xmlns:p14="http://schemas.microsoft.com/office/powerpoint/2010/main" val="2249172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4"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
              <a:srgbClr val="06171C"/>
            </a:gs>
            <a:gs pos="100000">
              <a:srgbClr val="134251"/>
            </a:gs>
            <a:gs pos="65000">
              <a:srgbClr val="134251"/>
            </a:gs>
          </a:gsLst>
          <a:lin ang="8100000" scaled="1"/>
          <a:tileRect/>
        </a:gradFill>
        <a:effectLst/>
      </p:bgPr>
    </p:bg>
    <p:spTree>
      <p:nvGrpSpPr>
        <p:cNvPr id="1" name=""/>
        <p:cNvGrpSpPr/>
        <p:nvPr/>
      </p:nvGrpSpPr>
      <p:grpSpPr>
        <a:xfrm>
          <a:off x="0" y="0"/>
          <a:ext cx="0" cy="0"/>
          <a:chOff x="0" y="0"/>
          <a:chExt cx="0" cy="0"/>
        </a:xfrm>
      </p:grpSpPr>
      <p:pic>
        <p:nvPicPr>
          <p:cNvPr id="7" name="Immagine 6" descr="Onda grande (semitrasparente)" title="Ocean Wave"/>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 y="56"/>
            <a:ext cx="12188824" cy="6857887"/>
          </a:xfrm>
          <a:prstGeom prst="rect">
            <a:avLst/>
          </a:prstGeom>
        </p:spPr>
      </p:pic>
      <p:pic>
        <p:nvPicPr>
          <p:cNvPr id="10" name="Immagine 9" descr="Onda grande" title="Ocean Wave"/>
          <p:cNvPicPr>
            <a:picLocks noChangeAspect="1"/>
          </p:cNvPicPr>
          <p:nvPr/>
        </p:nvPicPr>
        <p:blipFill rotWithShape="1">
          <a:blip r:embed="rId14" cstate="print">
            <a:extLst>
              <a:ext uri="{28A0092B-C50C-407E-A947-70E740481C1C}">
                <a14:useLocalDpi xmlns:a14="http://schemas.microsoft.com/office/drawing/2010/main" val="0"/>
              </a:ext>
            </a:extLst>
          </a:blip>
          <a:srcRect/>
          <a:stretch/>
        </p:blipFill>
        <p:spPr>
          <a:xfrm>
            <a:off x="-1" y="0"/>
            <a:ext cx="1234758" cy="6857942"/>
          </a:xfrm>
          <a:prstGeom prst="rect">
            <a:avLst/>
          </a:prstGeom>
        </p:spPr>
      </p:pic>
      <p:sp>
        <p:nvSpPr>
          <p:cNvPr id="9" name="Rettangolo 8"/>
          <p:cNvSpPr/>
          <p:nvPr/>
        </p:nvSpPr>
        <p:spPr>
          <a:xfrm>
            <a:off x="1006156" y="0"/>
            <a:ext cx="228601" cy="6858000"/>
          </a:xfrm>
          <a:prstGeom prst="rect">
            <a:avLst/>
          </a:prstGeom>
          <a:solidFill>
            <a:srgbClr val="13425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noProof="0" dirty="0"/>
          </a:p>
        </p:txBody>
      </p:sp>
      <p:sp>
        <p:nvSpPr>
          <p:cNvPr id="2" name="Segnaposto titolo 1"/>
          <p:cNvSpPr>
            <a:spLocks noGrp="1"/>
          </p:cNvSpPr>
          <p:nvPr>
            <p:ph type="title"/>
          </p:nvPr>
        </p:nvSpPr>
        <p:spPr>
          <a:xfrm>
            <a:off x="1979612" y="381000"/>
            <a:ext cx="9144001" cy="1219200"/>
          </a:xfrm>
          <a:prstGeom prst="rect">
            <a:avLst/>
          </a:prstGeom>
        </p:spPr>
        <p:txBody>
          <a:bodyPr vert="horz" lIns="91440" tIns="45720" rIns="91440" bIns="45720" rtlCol="0" anchor="b">
            <a:normAutofit/>
          </a:bodyPr>
          <a:lstStyle/>
          <a:p>
            <a:r>
              <a:rPr lang="it-IT" noProof="0" smtClean="0"/>
              <a:t>Fare clic per modificare lo stile del titolo</a:t>
            </a:r>
            <a:endParaRPr lang="it-IT" noProof="0" dirty="0"/>
          </a:p>
        </p:txBody>
      </p:sp>
      <p:sp>
        <p:nvSpPr>
          <p:cNvPr id="3" name="Segnaposto testo 2"/>
          <p:cNvSpPr>
            <a:spLocks noGrp="1"/>
          </p:cNvSpPr>
          <p:nvPr>
            <p:ph type="body" idx="1"/>
          </p:nvPr>
        </p:nvSpPr>
        <p:spPr>
          <a:xfrm>
            <a:off x="1979612" y="1828800"/>
            <a:ext cx="9144001" cy="4419600"/>
          </a:xfrm>
          <a:prstGeom prst="rect">
            <a:avLst/>
          </a:prstGeom>
        </p:spPr>
        <p:txBody>
          <a:bodyPr vert="horz" lIns="91440" tIns="45720" rIns="91440" bIns="45720" rtlCol="0">
            <a:normAutofit/>
          </a:bodyPr>
          <a:lstStyle/>
          <a:p>
            <a:pPr lvl="0"/>
            <a:r>
              <a:rPr lang="it-IT" noProof="0" smtClean="0"/>
              <a:t>Modifica gli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endParaRPr lang="it-IT" noProof="0" dirty="0"/>
          </a:p>
        </p:txBody>
      </p:sp>
      <p:sp>
        <p:nvSpPr>
          <p:cNvPr id="4" name="Data Segnaposto 3"/>
          <p:cNvSpPr>
            <a:spLocks noGrp="1"/>
          </p:cNvSpPr>
          <p:nvPr>
            <p:ph type="dt" sz="half" idx="2"/>
          </p:nvPr>
        </p:nvSpPr>
        <p:spPr>
          <a:xfrm>
            <a:off x="8228011" y="6400800"/>
            <a:ext cx="1548659" cy="276228"/>
          </a:xfrm>
          <a:prstGeom prst="rect">
            <a:avLst/>
          </a:prstGeom>
        </p:spPr>
        <p:txBody>
          <a:bodyPr vert="horz" lIns="91440" tIns="45720" rIns="91440" bIns="45720" rtlCol="0" anchor="ctr"/>
          <a:lstStyle>
            <a:lvl1pPr algn="r">
              <a:defRPr sz="1000">
                <a:solidFill>
                  <a:schemeClr val="tx1">
                    <a:tint val="75000"/>
                  </a:schemeClr>
                </a:solidFill>
              </a:defRPr>
            </a:lvl1pPr>
          </a:lstStyle>
          <a:p>
            <a:fld id="{03F41C87-7AD9-4845-A077-840E4A0F3F06}" type="datetimeFigureOut">
              <a:rPr lang="en-US"/>
              <a:pPr/>
              <a:t>29/12/16</a:t>
            </a:fld>
            <a:endParaRPr dirty="0"/>
          </a:p>
        </p:txBody>
      </p:sp>
      <p:sp>
        <p:nvSpPr>
          <p:cNvPr id="5" name="Segnaposto piè di pagina 4"/>
          <p:cNvSpPr>
            <a:spLocks noGrp="1"/>
          </p:cNvSpPr>
          <p:nvPr>
            <p:ph type="ftr" sz="quarter" idx="3"/>
          </p:nvPr>
        </p:nvSpPr>
        <p:spPr>
          <a:xfrm>
            <a:off x="1979611" y="6400800"/>
            <a:ext cx="5954834" cy="276228"/>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it-IT" noProof="0" dirty="0"/>
          </a:p>
        </p:txBody>
      </p:sp>
      <p:sp>
        <p:nvSpPr>
          <p:cNvPr id="6" name="Segnaposto numero diapositiva 5"/>
          <p:cNvSpPr>
            <a:spLocks noGrp="1"/>
          </p:cNvSpPr>
          <p:nvPr>
            <p:ph type="sldNum" sz="quarter" idx="4"/>
          </p:nvPr>
        </p:nvSpPr>
        <p:spPr>
          <a:xfrm>
            <a:off x="10056811" y="6400800"/>
            <a:ext cx="1066802" cy="276228"/>
          </a:xfrm>
          <a:prstGeom prst="rect">
            <a:avLst/>
          </a:prstGeom>
        </p:spPr>
        <p:txBody>
          <a:bodyPr vert="horz" lIns="91440" tIns="45720" rIns="91440" bIns="45720" rtlCol="0" anchor="ctr"/>
          <a:lstStyle>
            <a:lvl1pPr algn="r">
              <a:defRPr sz="1000">
                <a:solidFill>
                  <a:schemeClr val="tx1">
                    <a:tint val="75000"/>
                  </a:schemeClr>
                </a:solidFill>
              </a:defRPr>
            </a:lvl1pPr>
          </a:lstStyle>
          <a:p>
            <a:fld id="{2A013F82-EE5E-44EE-A61D-E31C6657F26F}" type="slidenum">
              <a:rPr lang="it-IT" noProof="0" smtClean="0"/>
              <a:pPr/>
              <a:t>‹n.›</a:t>
            </a:fld>
            <a:endParaRPr lang="it-IT" noProof="0" dirty="0"/>
          </a:p>
        </p:txBody>
      </p:sp>
    </p:spTree>
    <p:extLst>
      <p:ext uri="{BB962C8B-B14F-4D97-AF65-F5344CB8AC3E}">
        <p14:creationId xmlns:p14="http://schemas.microsoft.com/office/powerpoint/2010/main" val="140305999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3838" indent="-223838" algn="l" defTabSz="914400" rtl="0" eaLnBrk="1" latinLnBrk="0" hangingPunct="1">
        <a:lnSpc>
          <a:spcPct val="90000"/>
        </a:lnSpc>
        <a:spcBef>
          <a:spcPts val="1800"/>
        </a:spcBef>
        <a:buSzPct val="80000"/>
        <a:buFont typeface="Arial"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SzPct val="80000"/>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SzPct val="80000"/>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2.png"/><Relationship Id="rId3" Type="http://schemas.openxmlformats.org/officeDocument/2006/relationships/slide" Target="slide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5.png"/><Relationship Id="rId3" Type="http://schemas.openxmlformats.org/officeDocument/2006/relationships/slide" Target="slide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6.png"/><Relationship Id="rId3" Type="http://schemas.openxmlformats.org/officeDocument/2006/relationships/slide" Target="slide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7.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9.png"/><Relationship Id="rId3" Type="http://schemas.openxmlformats.org/officeDocument/2006/relationships/slide" Target="slide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0.png"/><Relationship Id="rId3" Type="http://schemas.openxmlformats.org/officeDocument/2006/relationships/slide" Target="slide2.xml"/></Relationships>
</file>

<file path=ppt/slides/_rels/slide2.xml.rels><?xml version="1.0" encoding="UTF-8" standalone="yes"?>
<Relationships xmlns="http://schemas.openxmlformats.org/package/2006/relationships"><Relationship Id="rId3" Type="http://schemas.openxmlformats.org/officeDocument/2006/relationships/slide" Target="slide12.xml"/><Relationship Id="rId4" Type="http://schemas.openxmlformats.org/officeDocument/2006/relationships/slide" Target="slide9.xml"/><Relationship Id="rId5" Type="http://schemas.openxmlformats.org/officeDocument/2006/relationships/slide" Target="slide15.xml"/><Relationship Id="rId6" Type="http://schemas.openxmlformats.org/officeDocument/2006/relationships/slide" Target="slide19.xml"/><Relationship Id="rId7" Type="http://schemas.openxmlformats.org/officeDocument/2006/relationships/slide" Target="slide24.xml"/><Relationship Id="rId1" Type="http://schemas.openxmlformats.org/officeDocument/2006/relationships/slideLayout" Target="../slideLayouts/slideLayout2.xml"/><Relationship Id="rId2" Type="http://schemas.openxmlformats.org/officeDocument/2006/relationships/slide" Target="slide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4.png"/><Relationship Id="rId3" Type="http://schemas.openxmlformats.org/officeDocument/2006/relationships/slide" Target="slide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5.gi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6.gif"/><Relationship Id="rId3" Type="http://schemas.openxmlformats.org/officeDocument/2006/relationships/image" Target="../media/image2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slide" Target="slide2.xml"/><Relationship Id="rId1" Type="http://schemas.openxmlformats.org/officeDocument/2006/relationships/slideLayout" Target="../slideLayouts/slideLayout2.xml"/><Relationship Id="rId2" Type="http://schemas.openxmlformats.org/officeDocument/2006/relationships/hyperlink" Target="https://www.youtube.com/watch?v=_bU6YI1_zMQ"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jpg"/></Relationships>
</file>

<file path=ppt/slides/_rels/slide32.xml.rels><?xml version="1.0" encoding="UTF-8" standalone="yes"?>
<Relationships xmlns="http://schemas.openxmlformats.org/package/2006/relationships"><Relationship Id="rId3" Type="http://schemas.openxmlformats.org/officeDocument/2006/relationships/image" Target="../media/image35.jpg"/><Relationship Id="rId4" Type="http://schemas.openxmlformats.org/officeDocument/2006/relationships/slide" Target="slide2.xml"/><Relationship Id="rId1" Type="http://schemas.openxmlformats.org/officeDocument/2006/relationships/slideLayout" Target="../slideLayouts/slideLayout2.xml"/><Relationship Id="rId2" Type="http://schemas.openxmlformats.org/officeDocument/2006/relationships/image" Target="../media/image34.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 Id="rId3" Type="http://schemas.openxmlformats.org/officeDocument/2006/relationships/slide" Target="slid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png"/><Relationship Id="rId3" Type="http://schemas.openxmlformats.org/officeDocument/2006/relationships/slide" Target="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ctrTitle"/>
          </p:nvPr>
        </p:nvSpPr>
        <p:spPr>
          <a:xfrm>
            <a:off x="7030516" y="1412776"/>
            <a:ext cx="4572001" cy="3733800"/>
          </a:xfrm>
        </p:spPr>
        <p:txBody>
          <a:bodyPr>
            <a:normAutofit/>
          </a:bodyPr>
          <a:lstStyle/>
          <a:p>
            <a:pPr algn="ctr" defTabSz="914400">
              <a:lnSpc>
                <a:spcPct val="80000"/>
              </a:lnSpc>
              <a:spcBef>
                <a:spcPts val="0"/>
              </a:spcBef>
              <a:buNone/>
            </a:pPr>
            <a:r>
              <a:rPr lang="it-IT" sz="72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Century Gothic"/>
              </a:rPr>
              <a:t>AMÉRICA</a:t>
            </a:r>
            <a:br>
              <a:rPr lang="it-IT" sz="72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Century Gothic"/>
              </a:rPr>
            </a:br>
            <a:r>
              <a:rPr lang="it-IT" sz="72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Century Gothic"/>
              </a:rPr>
              <a:t/>
            </a:r>
            <a:br>
              <a:rPr lang="it-IT" sz="72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Century Gothic"/>
              </a:rPr>
            </a:br>
            <a:r>
              <a:rPr lang="it-IT" sz="72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Century Gothic"/>
              </a:rPr>
              <a:t> CENTRAL </a:t>
            </a:r>
            <a:endParaRPr lang="it-IT" sz="7200" b="1" i="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Century Gothic"/>
            </a:endParaRPr>
          </a:p>
        </p:txBody>
      </p:sp>
      <p:sp>
        <p:nvSpPr>
          <p:cNvPr id="2" name="Avanti o successivo 1">
            <a:hlinkClick r:id="" action="ppaction://hlinkshowjump?jump=nextslide" highlightClick="1"/>
          </p:cNvPr>
          <p:cNvSpPr/>
          <p:nvPr/>
        </p:nvSpPr>
        <p:spPr>
          <a:xfrm>
            <a:off x="11350996" y="6381328"/>
            <a:ext cx="432048" cy="36004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808920126"/>
      </p:ext>
    </p:extLst>
  </p:cSld>
  <p:clrMapOvr>
    <a:masterClrMapping/>
  </p:clrMapOvr>
  <p:transition xmlns:p14="http://schemas.microsoft.com/office/powerpoint/2010/main" spd="slow" advClick="0">
    <p:fade/>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1413892" y="1988003"/>
            <a:ext cx="5472608" cy="3416320"/>
          </a:xfrm>
          <a:prstGeom prst="rect">
            <a:avLst/>
          </a:prstGeom>
        </p:spPr>
        <p:txBody>
          <a:bodyPr wrap="square">
            <a:spAutoFit/>
          </a:bodyPr>
          <a:lstStyle/>
          <a:p>
            <a:pPr algn="ctr"/>
            <a:r>
              <a:rPr lang="es-ES_tradnl" sz="2400" dirty="0" smtClean="0"/>
              <a:t>El Salvador se encuentra en la zona climática tropical y ofrece condiciones térmicas similares durante todo el año. Sin embargo, debido a su franja costera a lo largo del Océano Pacífico, ocurren oscilaciones anuales importantes relacionadas con la brisa marina que transporta humedad y calor.</a:t>
            </a:r>
            <a:endParaRPr lang="es-ES_tradnl" sz="2400" dirty="0"/>
          </a:p>
        </p:txBody>
      </p:sp>
      <p:sp>
        <p:nvSpPr>
          <p:cNvPr id="6" name="Rettangolo 5"/>
          <p:cNvSpPr/>
          <p:nvPr/>
        </p:nvSpPr>
        <p:spPr>
          <a:xfrm>
            <a:off x="4980683" y="404664"/>
            <a:ext cx="2841921" cy="923330"/>
          </a:xfrm>
          <a:prstGeom prst="rect">
            <a:avLst/>
          </a:prstGeom>
          <a:noFill/>
        </p:spPr>
        <p:txBody>
          <a:bodyPr wrap="square" lIns="91440" tIns="45720" rIns="91440" bIns="45720">
            <a:spAutoFit/>
          </a:bodyPr>
          <a:lstStyle/>
          <a:p>
            <a:pPr algn="ctr"/>
            <a:r>
              <a:rPr lang="it-IT" sz="5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CLIMA</a:t>
            </a:r>
            <a:endParaRPr lang="it-IT"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pic>
        <p:nvPicPr>
          <p:cNvPr id="2050" name="Picture 2" descr="Dipartiment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6500" y="2011492"/>
            <a:ext cx="5067226" cy="2736304"/>
          </a:xfrm>
          <a:prstGeom prst="rect">
            <a:avLst/>
          </a:prstGeom>
          <a:noFill/>
          <a:extLst>
            <a:ext uri="{909E8E84-426E-40dd-AFC4-6F175D3DCCD1}">
              <a14:hiddenFill xmlns:a14="http://schemas.microsoft.com/office/drawing/2010/main">
                <a:solidFill>
                  <a:srgbClr val="FFFFFF"/>
                </a:solidFill>
              </a14:hiddenFill>
            </a:ext>
          </a:extLst>
        </p:spPr>
      </p:pic>
      <p:sp>
        <p:nvSpPr>
          <p:cNvPr id="7" name="Avanti o successivo 6">
            <a:hlinkClick r:id="" action="ppaction://hlinkshowjump?jump=nextslide" highlightClick="1"/>
          </p:cNvPr>
          <p:cNvSpPr/>
          <p:nvPr/>
        </p:nvSpPr>
        <p:spPr>
          <a:xfrm>
            <a:off x="10774932" y="6237312"/>
            <a:ext cx="360040" cy="43204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Indietro o precedente 7">
            <a:hlinkClick r:id="" action="ppaction://hlinkshowjump?jump=previousslide" highlightClick="1"/>
          </p:cNvPr>
          <p:cNvSpPr/>
          <p:nvPr/>
        </p:nvSpPr>
        <p:spPr>
          <a:xfrm>
            <a:off x="10198868" y="6165304"/>
            <a:ext cx="432048" cy="504056"/>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907854506"/>
      </p:ext>
    </p:extLst>
  </p:cSld>
  <p:clrMapOvr>
    <a:masterClrMapping/>
  </p:clrMapOvr>
  <p:transition xmlns:p14="http://schemas.microsoft.com/office/powerpoint/2010/main" spd="slow" advClick="0">
    <p:fade/>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3718148" y="404664"/>
            <a:ext cx="5450531" cy="923330"/>
          </a:xfrm>
          <a:prstGeom prst="rect">
            <a:avLst/>
          </a:prstGeom>
          <a:noFill/>
        </p:spPr>
        <p:txBody>
          <a:bodyPr wrap="none" lIns="91440" tIns="45720" rIns="91440" bIns="45720">
            <a:spAutoFit/>
          </a:bodyPr>
          <a:lstStyle/>
          <a:p>
            <a:pPr algn="ctr"/>
            <a:r>
              <a:rPr lang="it-IT" sz="54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FLORA Y FAUNA</a:t>
            </a:r>
            <a:endParaRPr lang="it-IT"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10" name="Rettangolo 9"/>
          <p:cNvSpPr/>
          <p:nvPr/>
        </p:nvSpPr>
        <p:spPr>
          <a:xfrm>
            <a:off x="1557908" y="2348880"/>
            <a:ext cx="5760640" cy="2862322"/>
          </a:xfrm>
          <a:prstGeom prst="rect">
            <a:avLst/>
          </a:prstGeom>
        </p:spPr>
        <p:txBody>
          <a:bodyPr wrap="square">
            <a:spAutoFit/>
          </a:bodyPr>
          <a:lstStyle/>
          <a:p>
            <a:pPr lvl="0" algn="ctr" eaLnBrk="0" fontAlgn="base" hangingPunct="0">
              <a:spcBef>
                <a:spcPct val="0"/>
              </a:spcBef>
              <a:spcAft>
                <a:spcPct val="0"/>
              </a:spcAft>
            </a:pPr>
            <a:r>
              <a:rPr lang="es-ES_tradnl" altLang="it-IT" sz="2000" dirty="0" smtClean="0">
                <a:latin typeface="Arial" panose="020B0604020202020204" pitchFamily="34" charset="0"/>
                <a:cs typeface="Arial" panose="020B0604020202020204" pitchFamily="34" charset="0"/>
              </a:rPr>
              <a:t>La Flora y Fauna de El Salvador es característica de una región tropical. Es bastante diversa, a pesar de su pequeña área de 20.746 </a:t>
            </a:r>
            <a:r>
              <a:rPr lang="es-ES_tradnl" altLang="it-IT" sz="2000" dirty="0" err="1" smtClean="0">
                <a:latin typeface="Arial" panose="020B0604020202020204" pitchFamily="34" charset="0"/>
                <a:cs typeface="Arial" panose="020B0604020202020204" pitchFamily="34" charset="0"/>
              </a:rPr>
              <a:t>kilometros</a:t>
            </a:r>
            <a:r>
              <a:rPr lang="es-ES_tradnl" altLang="it-IT" sz="2000" dirty="0" smtClean="0">
                <a:latin typeface="Arial" panose="020B0604020202020204" pitchFamily="34" charset="0"/>
                <a:cs typeface="Arial" panose="020B0604020202020204" pitchFamily="34" charset="0"/>
              </a:rPr>
              <a:t> cuadrados La Flora de El Salvador cuenta con más de 800 especies de árboles y más de 400 variedades de orquídeas, está compuesta por más de 1.000 especies de mariposas y 800 especies de peces del mar, aparte de otros animales. </a:t>
            </a:r>
            <a:endParaRPr lang="es-ES_tradnl" altLang="it-IT" sz="4800" dirty="0">
              <a:latin typeface="Arial" panose="020B0604020202020204" pitchFamily="34" charset="0"/>
            </a:endParaRPr>
          </a:p>
        </p:txBody>
      </p:sp>
      <p:pic>
        <p:nvPicPr>
          <p:cNvPr id="11" name="Immagine 10"/>
          <p:cNvPicPr>
            <a:picLocks noChangeAspect="1"/>
          </p:cNvPicPr>
          <p:nvPr/>
        </p:nvPicPr>
        <p:blipFill>
          <a:blip r:embed="rId2"/>
          <a:stretch>
            <a:fillRect/>
          </a:stretch>
        </p:blipFill>
        <p:spPr>
          <a:xfrm>
            <a:off x="7318548" y="1918579"/>
            <a:ext cx="4336951" cy="3672408"/>
          </a:xfrm>
          <a:prstGeom prst="rect">
            <a:avLst/>
          </a:prstGeom>
        </p:spPr>
      </p:pic>
      <p:sp>
        <p:nvSpPr>
          <p:cNvPr id="12" name="Pagina iniziale 11">
            <a:hlinkClick r:id="rId3" action="ppaction://hlinksldjump" highlightClick="1"/>
          </p:cNvPr>
          <p:cNvSpPr/>
          <p:nvPr/>
        </p:nvSpPr>
        <p:spPr>
          <a:xfrm>
            <a:off x="10990956" y="6165304"/>
            <a:ext cx="504056" cy="476672"/>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Indietro o precedente 12">
            <a:hlinkClick r:id="" action="ppaction://hlinkshowjump?jump=previousslide" highlightClick="1"/>
          </p:cNvPr>
          <p:cNvSpPr/>
          <p:nvPr/>
        </p:nvSpPr>
        <p:spPr>
          <a:xfrm>
            <a:off x="10270876" y="6165304"/>
            <a:ext cx="504056" cy="504056"/>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425347605"/>
      </p:ext>
    </p:extLst>
  </p:cSld>
  <p:clrMapOvr>
    <a:masterClrMapping/>
  </p:clrMapOvr>
  <p:transition xmlns:p14="http://schemas.microsoft.com/office/powerpoint/2010/main" spd="slow" advClick="0">
    <p:fade/>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4582244" y="260648"/>
            <a:ext cx="4328429" cy="923330"/>
          </a:xfrm>
          <a:prstGeom prst="rect">
            <a:avLst/>
          </a:prstGeom>
          <a:noFill/>
        </p:spPr>
        <p:txBody>
          <a:bodyPr wrap="none" lIns="91440" tIns="45720" rIns="91440" bIns="45720">
            <a:spAutoFit/>
          </a:bodyPr>
          <a:lstStyle/>
          <a:p>
            <a:pPr algn="ctr"/>
            <a:r>
              <a:rPr lang="it-IT" sz="5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GUATEMALA</a:t>
            </a:r>
            <a:endParaRPr lang="it-IT" sz="5400" b="1" cap="none" spc="0" dirty="0">
              <a:ln w="22225">
                <a:solidFill>
                  <a:schemeClr val="accent2"/>
                </a:solidFill>
                <a:prstDash val="solid"/>
              </a:ln>
              <a:solidFill>
                <a:schemeClr val="accent2">
                  <a:lumMod val="40000"/>
                  <a:lumOff val="60000"/>
                </a:schemeClr>
              </a:solidFill>
              <a:effectLst/>
            </a:endParaRPr>
          </a:p>
        </p:txBody>
      </p:sp>
      <p:graphicFrame>
        <p:nvGraphicFramePr>
          <p:cNvPr id="6" name="Tabella 5"/>
          <p:cNvGraphicFramePr>
            <a:graphicFrameLocks noGrp="1"/>
          </p:cNvGraphicFramePr>
          <p:nvPr>
            <p:extLst>
              <p:ext uri="{D42A27DB-BD31-4B8C-83A1-F6EECF244321}">
                <p14:modId xmlns:p14="http://schemas.microsoft.com/office/powerpoint/2010/main" val="3944521654"/>
              </p:ext>
            </p:extLst>
          </p:nvPr>
        </p:nvGraphicFramePr>
        <p:xfrm>
          <a:off x="1989956" y="1311890"/>
          <a:ext cx="4320480" cy="5139809"/>
        </p:xfrm>
        <a:graphic>
          <a:graphicData uri="http://schemas.openxmlformats.org/drawingml/2006/table">
            <a:tbl>
              <a:tblPr firstRow="1" bandRow="1">
                <a:tableStyleId>{00A15C55-8517-42AA-B614-E9B94910E393}</a:tableStyleId>
              </a:tblPr>
              <a:tblGrid>
                <a:gridCol w="1944216">
                  <a:extLst>
                    <a:ext uri="{9D8B030D-6E8A-4147-A177-3AD203B41FA5}">
                      <a16:colId xmlns="" xmlns:a16="http://schemas.microsoft.com/office/drawing/2014/main" val="869509770"/>
                    </a:ext>
                  </a:extLst>
                </a:gridCol>
                <a:gridCol w="2376264">
                  <a:extLst>
                    <a:ext uri="{9D8B030D-6E8A-4147-A177-3AD203B41FA5}">
                      <a16:colId xmlns="" xmlns:a16="http://schemas.microsoft.com/office/drawing/2014/main" val="3595394956"/>
                    </a:ext>
                  </a:extLst>
                </a:gridCol>
              </a:tblGrid>
              <a:tr h="834225">
                <a:tc>
                  <a:txBody>
                    <a:bodyPr/>
                    <a:lstStyle/>
                    <a:p>
                      <a:endParaRPr lang="it-IT" dirty="0"/>
                    </a:p>
                  </a:txBody>
                  <a:tcPr/>
                </a:tc>
                <a:tc>
                  <a:txBody>
                    <a:bodyPr/>
                    <a:lstStyle/>
                    <a:p>
                      <a:r>
                        <a:rPr lang="it-IT" dirty="0" err="1" smtClean="0"/>
                        <a:t>Datos</a:t>
                      </a:r>
                      <a:r>
                        <a:rPr lang="it-IT" dirty="0" smtClean="0"/>
                        <a:t> </a:t>
                      </a:r>
                      <a:endParaRPr lang="it-IT" dirty="0"/>
                    </a:p>
                  </a:txBody>
                  <a:tcPr/>
                </a:tc>
                <a:extLst>
                  <a:ext uri="{0D108BD9-81ED-4DB2-BD59-A6C34878D82A}">
                    <a16:rowId xmlns="" xmlns:a16="http://schemas.microsoft.com/office/drawing/2014/main" val="1590506372"/>
                  </a:ext>
                </a:extLst>
              </a:tr>
              <a:tr h="9686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u="none" strike="noStrike" dirty="0" smtClean="0">
                          <a:solidFill>
                            <a:schemeClr val="bg1"/>
                          </a:solidFill>
                          <a:effectLst/>
                        </a:rPr>
                        <a:t>Capital</a:t>
                      </a:r>
                      <a:endParaRPr lang="it-IT" dirty="0" smtClean="0">
                        <a:solidFill>
                          <a:schemeClr val="bg1"/>
                        </a:solidFill>
                        <a:effectLst/>
                      </a:endParaRPr>
                    </a:p>
                    <a:p>
                      <a:endParaRPr lang="it-IT" dirty="0">
                        <a:solidFill>
                          <a:schemeClr val="bg1"/>
                        </a:solidFill>
                      </a:endParaRPr>
                    </a:p>
                  </a:txBody>
                  <a:tcPr/>
                </a:tc>
                <a:tc>
                  <a:txBody>
                    <a:bodyPr/>
                    <a:lstStyle/>
                    <a:p>
                      <a:pPr fontAlgn="t"/>
                      <a:r>
                        <a:rPr lang="it-IT" sz="1800" b="0" i="0" u="none" kern="1200" dirty="0" smtClean="0">
                          <a:solidFill>
                            <a:schemeClr val="dk1"/>
                          </a:solidFill>
                          <a:effectLst/>
                          <a:latin typeface="+mn-lt"/>
                          <a:ea typeface="+mn-ea"/>
                          <a:cs typeface="+mn-cs"/>
                        </a:rPr>
                        <a:t>Ciudad de Guatemala</a:t>
                      </a:r>
                      <a:endParaRPr lang="it-IT" u="none" dirty="0">
                        <a:solidFill>
                          <a:schemeClr val="bg1"/>
                        </a:solidFill>
                        <a:effectLst/>
                      </a:endParaRPr>
                    </a:p>
                  </a:txBody>
                  <a:tcPr/>
                </a:tc>
                <a:extLst>
                  <a:ext uri="{0D108BD9-81ED-4DB2-BD59-A6C34878D82A}">
                    <a16:rowId xmlns="" xmlns:a16="http://schemas.microsoft.com/office/drawing/2014/main" val="936348627"/>
                  </a:ext>
                </a:extLst>
              </a:tr>
              <a:tr h="834225">
                <a:tc>
                  <a:txBody>
                    <a:bodyPr/>
                    <a:lstStyle/>
                    <a:p>
                      <a:r>
                        <a:rPr lang="it-IT" sz="1800" u="none" strike="noStrike" kern="1200" dirty="0" smtClean="0">
                          <a:solidFill>
                            <a:schemeClr val="bg1"/>
                          </a:solidFill>
                          <a:effectLst/>
                        </a:rPr>
                        <a:t>Forma de gobierno</a:t>
                      </a:r>
                      <a:endParaRPr lang="it-IT" b="0" dirty="0">
                        <a:solidFill>
                          <a:schemeClr val="bg1"/>
                        </a:solidFill>
                      </a:endParaRPr>
                    </a:p>
                  </a:txBody>
                  <a:tcPr/>
                </a:tc>
                <a:tc>
                  <a:txBody>
                    <a:bodyPr/>
                    <a:lstStyle/>
                    <a:p>
                      <a:r>
                        <a:rPr lang="it-IT" sz="1800" b="0" i="0" u="none" strike="noStrike" kern="1200" dirty="0" err="1" smtClean="0">
                          <a:solidFill>
                            <a:schemeClr val="dk1"/>
                          </a:solidFill>
                          <a:effectLst/>
                          <a:latin typeface="+mn-lt"/>
                          <a:ea typeface="+mn-ea"/>
                          <a:cs typeface="+mn-cs"/>
                        </a:rPr>
                        <a:t>Republica</a:t>
                      </a:r>
                      <a:r>
                        <a:rPr lang="it-IT" sz="1800" b="0" i="0" u="none" strike="noStrike" kern="1200" dirty="0" smtClean="0">
                          <a:solidFill>
                            <a:schemeClr val="dk1"/>
                          </a:solidFill>
                          <a:effectLst/>
                          <a:latin typeface="+mn-lt"/>
                          <a:ea typeface="+mn-ea"/>
                          <a:cs typeface="+mn-cs"/>
                        </a:rPr>
                        <a:t> </a:t>
                      </a:r>
                      <a:r>
                        <a:rPr lang="it-IT" sz="1800" b="0" i="0" u="none" strike="noStrike" kern="1200" dirty="0" err="1" smtClean="0">
                          <a:solidFill>
                            <a:schemeClr val="dk1"/>
                          </a:solidFill>
                          <a:effectLst/>
                          <a:latin typeface="+mn-lt"/>
                          <a:ea typeface="+mn-ea"/>
                          <a:cs typeface="+mn-cs"/>
                        </a:rPr>
                        <a:t>presidenzial</a:t>
                      </a:r>
                      <a:endParaRPr lang="it-IT" dirty="0">
                        <a:solidFill>
                          <a:schemeClr val="bg1"/>
                        </a:solidFill>
                      </a:endParaRPr>
                    </a:p>
                  </a:txBody>
                  <a:tcPr/>
                </a:tc>
                <a:extLst>
                  <a:ext uri="{0D108BD9-81ED-4DB2-BD59-A6C34878D82A}">
                    <a16:rowId xmlns="" xmlns:a16="http://schemas.microsoft.com/office/drawing/2014/main" val="1218161276"/>
                  </a:ext>
                </a:extLst>
              </a:tr>
              <a:tr h="834225">
                <a:tc>
                  <a:txBody>
                    <a:bodyPr/>
                    <a:lstStyle/>
                    <a:p>
                      <a:r>
                        <a:rPr lang="it-IT" sz="1800" u="none" strike="noStrike" kern="1200" dirty="0" smtClean="0">
                          <a:solidFill>
                            <a:schemeClr val="bg1"/>
                          </a:solidFill>
                          <a:effectLst/>
                        </a:rPr>
                        <a:t>Línea de costa</a:t>
                      </a:r>
                      <a:endParaRPr lang="it-IT" b="0" dirty="0">
                        <a:solidFill>
                          <a:schemeClr val="bg1"/>
                        </a:solidFill>
                      </a:endParaRPr>
                    </a:p>
                  </a:txBody>
                  <a:tcPr/>
                </a:tc>
                <a:tc>
                  <a:txBody>
                    <a:bodyPr/>
                    <a:lstStyle/>
                    <a:p>
                      <a:r>
                        <a:rPr lang="it-IT" b="0" dirty="0" smtClean="0">
                          <a:solidFill>
                            <a:schemeClr val="bg1"/>
                          </a:solidFill>
                        </a:rPr>
                        <a:t>400 Km</a:t>
                      </a:r>
                      <a:endParaRPr lang="it-IT" b="0" dirty="0">
                        <a:solidFill>
                          <a:schemeClr val="bg1"/>
                        </a:solidFill>
                      </a:endParaRPr>
                    </a:p>
                  </a:txBody>
                  <a:tcPr/>
                </a:tc>
                <a:extLst>
                  <a:ext uri="{0D108BD9-81ED-4DB2-BD59-A6C34878D82A}">
                    <a16:rowId xmlns="" xmlns:a16="http://schemas.microsoft.com/office/drawing/2014/main" val="1652007534"/>
                  </a:ext>
                </a:extLst>
              </a:tr>
              <a:tr h="834225">
                <a:tc>
                  <a:txBody>
                    <a:bodyPr/>
                    <a:lstStyle/>
                    <a:p>
                      <a:r>
                        <a:rPr lang="it-IT" sz="1800" u="none" strike="noStrike" kern="1200" dirty="0" smtClean="0">
                          <a:solidFill>
                            <a:schemeClr val="bg1"/>
                          </a:solidFill>
                          <a:effectLst/>
                        </a:rPr>
                        <a:t>Superficie</a:t>
                      </a:r>
                      <a:endParaRPr lang="it-IT" b="0" u="none" dirty="0">
                        <a:solidFill>
                          <a:schemeClr val="bg1"/>
                        </a:solidFill>
                      </a:endParaRPr>
                    </a:p>
                  </a:txBody>
                  <a:tcPr/>
                </a:tc>
                <a:tc>
                  <a:txBody>
                    <a:bodyPr/>
                    <a:lstStyle/>
                    <a:p>
                      <a:r>
                        <a:rPr lang="it-IT" sz="1800" b="0" i="0" kern="1200" dirty="0" smtClean="0">
                          <a:solidFill>
                            <a:schemeClr val="dk1"/>
                          </a:solidFill>
                          <a:effectLst/>
                          <a:latin typeface="+mn-lt"/>
                          <a:ea typeface="+mn-ea"/>
                          <a:cs typeface="+mn-cs"/>
                        </a:rPr>
                        <a:t>108.890 Km</a:t>
                      </a:r>
                      <a:r>
                        <a:rPr lang="it-IT" sz="1800" b="0" i="0" kern="1200" baseline="30000" dirty="0" smtClean="0">
                          <a:solidFill>
                            <a:schemeClr val="dk1"/>
                          </a:solidFill>
                          <a:effectLst/>
                          <a:latin typeface="+mn-lt"/>
                          <a:ea typeface="+mn-ea"/>
                          <a:cs typeface="+mn-cs"/>
                        </a:rPr>
                        <a:t>2</a:t>
                      </a:r>
                      <a:endParaRPr lang="it-IT" b="0" u="none" baseline="30000" dirty="0">
                        <a:solidFill>
                          <a:schemeClr val="bg1"/>
                        </a:solidFill>
                      </a:endParaRPr>
                    </a:p>
                  </a:txBody>
                  <a:tcPr/>
                </a:tc>
                <a:extLst>
                  <a:ext uri="{0D108BD9-81ED-4DB2-BD59-A6C34878D82A}">
                    <a16:rowId xmlns="" xmlns:a16="http://schemas.microsoft.com/office/drawing/2014/main" val="1956406809"/>
                  </a:ext>
                </a:extLst>
              </a:tr>
              <a:tr h="834225">
                <a:tc>
                  <a:txBody>
                    <a:bodyPr/>
                    <a:lstStyle/>
                    <a:p>
                      <a:r>
                        <a:rPr lang="it-IT" sz="1800" u="none" strike="noStrike" kern="1200" dirty="0" err="1" smtClean="0">
                          <a:solidFill>
                            <a:schemeClr val="bg1"/>
                          </a:solidFill>
                          <a:effectLst/>
                        </a:rPr>
                        <a:t>Población</a:t>
                      </a:r>
                      <a:r>
                        <a:rPr lang="it-IT" sz="1800" u="none" strike="noStrike" kern="1200" dirty="0" smtClean="0">
                          <a:solidFill>
                            <a:schemeClr val="bg1"/>
                          </a:solidFill>
                          <a:effectLst/>
                        </a:rPr>
                        <a:t> </a:t>
                      </a:r>
                      <a:r>
                        <a:rPr lang="it-IT" sz="1800" u="none" strike="noStrike" kern="1200" dirty="0" err="1" smtClean="0">
                          <a:solidFill>
                            <a:schemeClr val="bg1"/>
                          </a:solidFill>
                          <a:effectLst/>
                        </a:rPr>
                        <a:t>total</a:t>
                      </a:r>
                      <a:endParaRPr lang="it-IT" b="0" dirty="0">
                        <a:solidFill>
                          <a:schemeClr val="bg1"/>
                        </a:solidFill>
                      </a:endParaRPr>
                    </a:p>
                  </a:txBody>
                  <a:tcPr/>
                </a:tc>
                <a:tc>
                  <a:txBody>
                    <a:bodyPr/>
                    <a:lstStyle/>
                    <a:p>
                      <a:r>
                        <a:rPr lang="it-IT" sz="1800" b="0" i="0" kern="1200" dirty="0" smtClean="0">
                          <a:solidFill>
                            <a:schemeClr val="dk1"/>
                          </a:solidFill>
                          <a:effectLst/>
                          <a:latin typeface="+mn-lt"/>
                          <a:ea typeface="+mn-ea"/>
                          <a:cs typeface="+mn-cs"/>
                        </a:rPr>
                        <a:t>14.388.929 </a:t>
                      </a:r>
                      <a:endParaRPr lang="it-IT" u="sng" dirty="0">
                        <a:solidFill>
                          <a:schemeClr val="bg1"/>
                        </a:solidFill>
                      </a:endParaRPr>
                    </a:p>
                  </a:txBody>
                  <a:tcPr/>
                </a:tc>
                <a:extLst>
                  <a:ext uri="{0D108BD9-81ED-4DB2-BD59-A6C34878D82A}">
                    <a16:rowId xmlns="" xmlns:a16="http://schemas.microsoft.com/office/drawing/2014/main" val="1178853248"/>
                  </a:ext>
                </a:extLst>
              </a:tr>
            </a:tbl>
          </a:graphicData>
        </a:graphic>
      </p:graphicFrame>
      <p:pic>
        <p:nvPicPr>
          <p:cNvPr id="7" name="Immagine 6"/>
          <p:cNvPicPr>
            <a:picLocks noChangeAspect="1"/>
          </p:cNvPicPr>
          <p:nvPr/>
        </p:nvPicPr>
        <p:blipFill>
          <a:blip r:embed="rId2"/>
          <a:stretch>
            <a:fillRect/>
          </a:stretch>
        </p:blipFill>
        <p:spPr>
          <a:xfrm>
            <a:off x="7750596" y="1772816"/>
            <a:ext cx="3314176" cy="3960440"/>
          </a:xfrm>
          <a:prstGeom prst="rect">
            <a:avLst/>
          </a:prstGeom>
        </p:spPr>
      </p:pic>
      <p:sp>
        <p:nvSpPr>
          <p:cNvPr id="8" name="Avanti o successivo 7">
            <a:hlinkClick r:id="" action="ppaction://hlinkshowjump?jump=nextslide" highlightClick="1"/>
          </p:cNvPr>
          <p:cNvSpPr/>
          <p:nvPr/>
        </p:nvSpPr>
        <p:spPr>
          <a:xfrm>
            <a:off x="10846940" y="6309320"/>
            <a:ext cx="504056" cy="36004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Pagina iniziale 8">
            <a:hlinkClick r:id="" action="ppaction://hlinkshowjump?jump=firstslide" highlightClick="1"/>
          </p:cNvPr>
          <p:cNvSpPr/>
          <p:nvPr/>
        </p:nvSpPr>
        <p:spPr>
          <a:xfrm>
            <a:off x="10126860" y="6237312"/>
            <a:ext cx="360040" cy="432048"/>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665264593"/>
      </p:ext>
    </p:extLst>
  </p:cSld>
  <p:clrMapOvr>
    <a:masterClrMapping/>
  </p:clrMapOvr>
  <p:transition xmlns:p14="http://schemas.microsoft.com/office/powerpoint/2010/main" spd="slow" advClick="0">
    <p:fade/>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5806380" y="188640"/>
            <a:ext cx="2359941" cy="923330"/>
          </a:xfrm>
          <a:prstGeom prst="rect">
            <a:avLst/>
          </a:prstGeom>
          <a:noFill/>
        </p:spPr>
        <p:txBody>
          <a:bodyPr wrap="none" lIns="91440" tIns="45720" rIns="91440" bIns="45720">
            <a:spAutoFit/>
          </a:bodyPr>
          <a:lstStyle/>
          <a:p>
            <a:pPr algn="ctr"/>
            <a:r>
              <a:rPr lang="it-IT" sz="54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CLIMA</a:t>
            </a:r>
            <a:endParaRPr lang="it-IT"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4" name="Rettangolo 3"/>
          <p:cNvSpPr/>
          <p:nvPr/>
        </p:nvSpPr>
        <p:spPr>
          <a:xfrm>
            <a:off x="1197868" y="1412776"/>
            <a:ext cx="5400600" cy="4401205"/>
          </a:xfrm>
          <a:prstGeom prst="rect">
            <a:avLst/>
          </a:prstGeom>
        </p:spPr>
        <p:txBody>
          <a:bodyPr wrap="square">
            <a:spAutoFit/>
          </a:bodyPr>
          <a:lstStyle/>
          <a:p>
            <a:pPr algn="ctr"/>
            <a:r>
              <a:rPr lang="es-ES" sz="2000" dirty="0">
                <a:latin typeface="Arial" panose="020B0604020202020204" pitchFamily="34" charset="0"/>
              </a:rPr>
              <a:t>Existe gran diversidad de climas en Guatemala. El clima en la meseta central es bastante templado, con una media de 15 °C en todo el año. El clima de las regiones costeras es de características más tropicales; la costa atlántica es más húmeda que la del Pacífico, con una temperatura cuya media o promedio anual es de 28,3 °C. La estación de lluvias se presenta entre mayo y noviembre. Las precipitaciones anuales de la zona norte oscilan entre los 1.525 mm y los 2.540 mm; la ciudad de </a:t>
            </a:r>
            <a:r>
              <a:rPr lang="es-ES" sz="2000" dirty="0" smtClean="0">
                <a:latin typeface="Arial" panose="020B0604020202020204" pitchFamily="34" charset="0"/>
              </a:rPr>
              <a:t>Guatemala, </a:t>
            </a:r>
            <a:r>
              <a:rPr lang="es-ES" sz="2000" dirty="0">
                <a:latin typeface="Arial" panose="020B0604020202020204" pitchFamily="34" charset="0"/>
              </a:rPr>
              <a:t>en las montañas del sur, recibe cerca de 1.320 mm de promedio anual.</a:t>
            </a:r>
            <a:endParaRPr lang="it-IT" sz="2000" dirty="0"/>
          </a:p>
        </p:txBody>
      </p:sp>
      <p:pic>
        <p:nvPicPr>
          <p:cNvPr id="5" name="Immagine 4"/>
          <p:cNvPicPr>
            <a:picLocks noChangeAspect="1"/>
          </p:cNvPicPr>
          <p:nvPr/>
        </p:nvPicPr>
        <p:blipFill>
          <a:blip r:embed="rId2"/>
          <a:stretch>
            <a:fillRect/>
          </a:stretch>
        </p:blipFill>
        <p:spPr>
          <a:xfrm>
            <a:off x="6742484" y="1988840"/>
            <a:ext cx="4982489" cy="2808312"/>
          </a:xfrm>
          <a:prstGeom prst="rect">
            <a:avLst/>
          </a:prstGeom>
          <a:ln w="76200">
            <a:solidFill>
              <a:srgbClr val="FF0000"/>
            </a:solidFill>
          </a:ln>
        </p:spPr>
      </p:pic>
      <p:sp>
        <p:nvSpPr>
          <p:cNvPr id="6" name="Avanti o successivo 5">
            <a:hlinkClick r:id="" action="ppaction://hlinkshowjump?jump=nextslide" highlightClick="1"/>
          </p:cNvPr>
          <p:cNvSpPr/>
          <p:nvPr/>
        </p:nvSpPr>
        <p:spPr>
          <a:xfrm>
            <a:off x="10990956" y="6165304"/>
            <a:ext cx="360040" cy="43204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Indietro o precedente 6">
            <a:hlinkClick r:id="" action="ppaction://hlinkshowjump?jump=previousslide" highlightClick="1"/>
          </p:cNvPr>
          <p:cNvSpPr/>
          <p:nvPr/>
        </p:nvSpPr>
        <p:spPr>
          <a:xfrm>
            <a:off x="10270876" y="6093296"/>
            <a:ext cx="504056" cy="504056"/>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676612981"/>
      </p:ext>
    </p:extLst>
  </p:cSld>
  <p:clrMapOvr>
    <a:masterClrMapping/>
  </p:clrMapOvr>
  <p:transition xmlns:p14="http://schemas.microsoft.com/office/powerpoint/2010/main" spd="slow" advClick="0">
    <p:fade/>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3646140" y="476672"/>
            <a:ext cx="5644494" cy="923330"/>
          </a:xfrm>
          <a:prstGeom prst="rect">
            <a:avLst/>
          </a:prstGeom>
          <a:noFill/>
        </p:spPr>
        <p:txBody>
          <a:bodyPr wrap="none" lIns="91440" tIns="45720" rIns="91440" bIns="45720">
            <a:spAutoFit/>
          </a:bodyPr>
          <a:lstStyle/>
          <a:p>
            <a:pPr algn="ctr"/>
            <a:r>
              <a:rPr lang="it-IT" sz="54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FLORA  Y FAUNA</a:t>
            </a:r>
            <a:endParaRPr lang="it-IT"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4" name="Rettangolo 3"/>
          <p:cNvSpPr/>
          <p:nvPr/>
        </p:nvSpPr>
        <p:spPr>
          <a:xfrm>
            <a:off x="1773932" y="2132856"/>
            <a:ext cx="5206652" cy="3139321"/>
          </a:xfrm>
          <a:prstGeom prst="rect">
            <a:avLst/>
          </a:prstGeom>
        </p:spPr>
        <p:txBody>
          <a:bodyPr wrap="square">
            <a:spAutoFit/>
          </a:bodyPr>
          <a:lstStyle/>
          <a:p>
            <a:pPr algn="ctr"/>
            <a:r>
              <a:rPr lang="es-ES" dirty="0">
                <a:latin typeface="Arial" panose="020B0604020202020204" pitchFamily="34" charset="0"/>
                <a:cs typeface="Arial" panose="020B0604020202020204" pitchFamily="34" charset="0"/>
              </a:rPr>
              <a:t>La fauna está compuesta por jaguares, pumas, antas, corzos, pecaríes, saraguates, micos, tepezcuintes, tacuazines, lobos de pradera, </a:t>
            </a:r>
            <a:r>
              <a:rPr lang="es-ES" dirty="0" smtClean="0">
                <a:latin typeface="Arial" panose="020B0604020202020204" pitchFamily="34" charset="0"/>
                <a:cs typeface="Arial" panose="020B0604020202020204" pitchFamily="34" charset="0"/>
              </a:rPr>
              <a:t>coyotes, </a:t>
            </a:r>
            <a:r>
              <a:rPr lang="es-ES" dirty="0">
                <a:latin typeface="Arial" panose="020B0604020202020204" pitchFamily="34" charset="0"/>
                <a:cs typeface="Arial" panose="020B0604020202020204" pitchFamily="34" charset="0"/>
              </a:rPr>
              <a:t>lagartos, armadillos, iguanas y varias especies de </a:t>
            </a:r>
            <a:r>
              <a:rPr lang="es-ES" dirty="0" smtClean="0">
                <a:latin typeface="Arial" panose="020B0604020202020204" pitchFamily="34" charset="0"/>
                <a:cs typeface="Arial" panose="020B0604020202020204" pitchFamily="34" charset="0"/>
              </a:rPr>
              <a:t>serpientes.</a:t>
            </a:r>
            <a:r>
              <a:rPr lang="es-ES" dirty="0">
                <a:latin typeface="Arial" panose="020B0604020202020204" pitchFamily="34" charset="0"/>
                <a:cs typeface="Arial" panose="020B0604020202020204" pitchFamily="34" charset="0"/>
              </a:rPr>
              <a:t> El territorio guatemalteco presenta una tierra muy fértil, por lo que su vegetación es muy rica y diversa. La planicie de El Petén, en el norte, ofrece una tupida selva tropical, en la que se dan especies como las palmas de corozo, caobos, ceibas, chicozapotes y mangles.</a:t>
            </a:r>
            <a:endParaRPr lang="it-IT" dirty="0">
              <a:latin typeface="Arial" panose="020B0604020202020204" pitchFamily="34" charset="0"/>
              <a:cs typeface="Arial" panose="020B0604020202020204" pitchFamily="34" charset="0"/>
            </a:endParaRPr>
          </a:p>
        </p:txBody>
      </p:sp>
      <p:pic>
        <p:nvPicPr>
          <p:cNvPr id="5" name="Immagine 4"/>
          <p:cNvPicPr>
            <a:picLocks noChangeAspect="1"/>
          </p:cNvPicPr>
          <p:nvPr/>
        </p:nvPicPr>
        <p:blipFill>
          <a:blip r:embed="rId2"/>
          <a:stretch>
            <a:fillRect/>
          </a:stretch>
        </p:blipFill>
        <p:spPr>
          <a:xfrm>
            <a:off x="7224334" y="2060848"/>
            <a:ext cx="4132600" cy="3099450"/>
          </a:xfrm>
          <a:prstGeom prst="rect">
            <a:avLst/>
          </a:prstGeom>
        </p:spPr>
      </p:pic>
      <p:sp>
        <p:nvSpPr>
          <p:cNvPr id="6" name="Pagina iniziale 5">
            <a:hlinkClick r:id="rId3" action="ppaction://hlinksldjump" highlightClick="1"/>
          </p:cNvPr>
          <p:cNvSpPr/>
          <p:nvPr/>
        </p:nvSpPr>
        <p:spPr>
          <a:xfrm>
            <a:off x="11134972" y="6093296"/>
            <a:ext cx="648072" cy="576064"/>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Indietro o precedente 6">
            <a:hlinkClick r:id="" action="ppaction://hlinkshowjump?jump=previousslide" highlightClick="1"/>
          </p:cNvPr>
          <p:cNvSpPr/>
          <p:nvPr/>
        </p:nvSpPr>
        <p:spPr>
          <a:xfrm>
            <a:off x="10342884" y="6021288"/>
            <a:ext cx="576064" cy="648072"/>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508406554"/>
      </p:ext>
    </p:extLst>
  </p:cSld>
  <p:clrMapOvr>
    <a:masterClrMapping/>
  </p:clrMapOvr>
  <p:transition xmlns:p14="http://schemas.microsoft.com/office/powerpoint/2010/main" spd="slow" advClick="0">
    <p:fade/>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4449604" y="116632"/>
            <a:ext cx="4370382" cy="1015663"/>
          </a:xfrm>
          <a:prstGeom prst="rect">
            <a:avLst/>
          </a:prstGeom>
          <a:noFill/>
        </p:spPr>
        <p:txBody>
          <a:bodyPr wrap="none" lIns="91440" tIns="45720" rIns="91440" bIns="45720">
            <a:spAutoFit/>
          </a:bodyPr>
          <a:lstStyle/>
          <a:p>
            <a:pPr algn="ctr"/>
            <a:r>
              <a:rPr lang="it-IT" sz="60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HONDURAS</a:t>
            </a:r>
            <a:endParaRPr lang="it-IT" sz="60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graphicFrame>
        <p:nvGraphicFramePr>
          <p:cNvPr id="4" name="Tabella 3"/>
          <p:cNvGraphicFramePr>
            <a:graphicFrameLocks noGrp="1"/>
          </p:cNvGraphicFramePr>
          <p:nvPr>
            <p:extLst>
              <p:ext uri="{D42A27DB-BD31-4B8C-83A1-F6EECF244321}">
                <p14:modId xmlns:p14="http://schemas.microsoft.com/office/powerpoint/2010/main" val="1594571012"/>
              </p:ext>
            </p:extLst>
          </p:nvPr>
        </p:nvGraphicFramePr>
        <p:xfrm>
          <a:off x="1989956" y="1311890"/>
          <a:ext cx="4320480" cy="5139809"/>
        </p:xfrm>
        <a:graphic>
          <a:graphicData uri="http://schemas.openxmlformats.org/drawingml/2006/table">
            <a:tbl>
              <a:tblPr firstRow="1" bandRow="1">
                <a:tableStyleId>{00A15C55-8517-42AA-B614-E9B94910E393}</a:tableStyleId>
              </a:tblPr>
              <a:tblGrid>
                <a:gridCol w="1944216">
                  <a:extLst>
                    <a:ext uri="{9D8B030D-6E8A-4147-A177-3AD203B41FA5}">
                      <a16:colId xmlns="" xmlns:a16="http://schemas.microsoft.com/office/drawing/2014/main" val="869509770"/>
                    </a:ext>
                  </a:extLst>
                </a:gridCol>
                <a:gridCol w="2376264">
                  <a:extLst>
                    <a:ext uri="{9D8B030D-6E8A-4147-A177-3AD203B41FA5}">
                      <a16:colId xmlns="" xmlns:a16="http://schemas.microsoft.com/office/drawing/2014/main" val="3595394956"/>
                    </a:ext>
                  </a:extLst>
                </a:gridCol>
              </a:tblGrid>
              <a:tr h="834225">
                <a:tc>
                  <a:txBody>
                    <a:bodyPr/>
                    <a:lstStyle/>
                    <a:p>
                      <a:endParaRPr lang="it-IT" dirty="0"/>
                    </a:p>
                  </a:txBody>
                  <a:tcPr/>
                </a:tc>
                <a:tc>
                  <a:txBody>
                    <a:bodyPr/>
                    <a:lstStyle/>
                    <a:p>
                      <a:r>
                        <a:rPr lang="it-IT" dirty="0" err="1" smtClean="0"/>
                        <a:t>Datos</a:t>
                      </a:r>
                      <a:endParaRPr lang="it-IT" dirty="0"/>
                    </a:p>
                  </a:txBody>
                  <a:tcPr/>
                </a:tc>
                <a:extLst>
                  <a:ext uri="{0D108BD9-81ED-4DB2-BD59-A6C34878D82A}">
                    <a16:rowId xmlns="" xmlns:a16="http://schemas.microsoft.com/office/drawing/2014/main" val="1590506372"/>
                  </a:ext>
                </a:extLst>
              </a:tr>
              <a:tr h="9686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u="none" strike="noStrike" dirty="0" smtClean="0">
                          <a:solidFill>
                            <a:schemeClr val="bg1"/>
                          </a:solidFill>
                          <a:effectLst/>
                        </a:rPr>
                        <a:t>Capital</a:t>
                      </a:r>
                      <a:endParaRPr lang="it-IT" dirty="0" smtClean="0">
                        <a:solidFill>
                          <a:schemeClr val="bg1"/>
                        </a:solidFill>
                        <a:effectLst/>
                      </a:endParaRPr>
                    </a:p>
                    <a:p>
                      <a:endParaRPr lang="it-IT" dirty="0">
                        <a:solidFill>
                          <a:schemeClr val="bg1"/>
                        </a:solidFill>
                      </a:endParaRPr>
                    </a:p>
                  </a:txBody>
                  <a:tcPr/>
                </a:tc>
                <a:tc>
                  <a:txBody>
                    <a:bodyPr/>
                    <a:lstStyle/>
                    <a:p>
                      <a:pPr fontAlgn="t"/>
                      <a:r>
                        <a:rPr lang="it-IT" u="none" strike="noStrike" dirty="0" smtClean="0">
                          <a:solidFill>
                            <a:schemeClr val="bg1"/>
                          </a:solidFill>
                          <a:effectLst/>
                        </a:rPr>
                        <a:t>Tegucigalpa</a:t>
                      </a:r>
                      <a:endParaRPr lang="it-IT" dirty="0">
                        <a:solidFill>
                          <a:schemeClr val="bg1"/>
                        </a:solidFill>
                        <a:effectLst/>
                      </a:endParaRPr>
                    </a:p>
                  </a:txBody>
                  <a:tcPr/>
                </a:tc>
                <a:extLst>
                  <a:ext uri="{0D108BD9-81ED-4DB2-BD59-A6C34878D82A}">
                    <a16:rowId xmlns="" xmlns:a16="http://schemas.microsoft.com/office/drawing/2014/main" val="936348627"/>
                  </a:ext>
                </a:extLst>
              </a:tr>
              <a:tr h="834225">
                <a:tc>
                  <a:txBody>
                    <a:bodyPr/>
                    <a:lstStyle/>
                    <a:p>
                      <a:r>
                        <a:rPr lang="it-IT" sz="1800" u="none" strike="noStrike" kern="1200" dirty="0" smtClean="0">
                          <a:solidFill>
                            <a:schemeClr val="bg1"/>
                          </a:solidFill>
                          <a:effectLst/>
                        </a:rPr>
                        <a:t>Forma de gobierno</a:t>
                      </a:r>
                      <a:endParaRPr lang="it-IT" b="0" dirty="0">
                        <a:solidFill>
                          <a:schemeClr val="bg1"/>
                        </a:solidFill>
                      </a:endParaRPr>
                    </a:p>
                  </a:txBody>
                  <a:tcPr/>
                </a:tc>
                <a:tc>
                  <a:txBody>
                    <a:bodyPr/>
                    <a:lstStyle/>
                    <a:p>
                      <a:r>
                        <a:rPr lang="it-IT" sz="1800" b="0" i="0" u="none" strike="noStrike" kern="1200" dirty="0" smtClean="0">
                          <a:solidFill>
                            <a:schemeClr val="bg1"/>
                          </a:solidFill>
                          <a:effectLst/>
                          <a:latin typeface="+mn-lt"/>
                          <a:ea typeface="+mn-ea"/>
                          <a:cs typeface="+mn-cs"/>
                        </a:rPr>
                        <a:t>Repubblica presidenziale</a:t>
                      </a:r>
                      <a:endParaRPr lang="it-IT" dirty="0">
                        <a:solidFill>
                          <a:schemeClr val="bg1"/>
                        </a:solidFill>
                      </a:endParaRPr>
                    </a:p>
                  </a:txBody>
                  <a:tcPr/>
                </a:tc>
                <a:extLst>
                  <a:ext uri="{0D108BD9-81ED-4DB2-BD59-A6C34878D82A}">
                    <a16:rowId xmlns="" xmlns:a16="http://schemas.microsoft.com/office/drawing/2014/main" val="1218161276"/>
                  </a:ext>
                </a:extLst>
              </a:tr>
              <a:tr h="834225">
                <a:tc>
                  <a:txBody>
                    <a:bodyPr/>
                    <a:lstStyle/>
                    <a:p>
                      <a:r>
                        <a:rPr lang="it-IT" sz="1800" u="none" strike="noStrike" kern="1200" dirty="0" smtClean="0">
                          <a:solidFill>
                            <a:schemeClr val="bg1"/>
                          </a:solidFill>
                          <a:effectLst/>
                        </a:rPr>
                        <a:t>Línea de costa</a:t>
                      </a:r>
                      <a:endParaRPr lang="it-IT" b="0" dirty="0">
                        <a:solidFill>
                          <a:schemeClr val="bg1"/>
                        </a:solidFill>
                      </a:endParaRPr>
                    </a:p>
                  </a:txBody>
                  <a:tcPr/>
                </a:tc>
                <a:tc>
                  <a:txBody>
                    <a:bodyPr/>
                    <a:lstStyle/>
                    <a:p>
                      <a:r>
                        <a:rPr lang="it-IT" b="0" dirty="0" smtClean="0">
                          <a:solidFill>
                            <a:schemeClr val="bg1"/>
                          </a:solidFill>
                        </a:rPr>
                        <a:t>810 Km</a:t>
                      </a:r>
                      <a:endParaRPr lang="it-IT" b="0" dirty="0">
                        <a:solidFill>
                          <a:schemeClr val="bg1"/>
                        </a:solidFill>
                      </a:endParaRPr>
                    </a:p>
                  </a:txBody>
                  <a:tcPr/>
                </a:tc>
                <a:extLst>
                  <a:ext uri="{0D108BD9-81ED-4DB2-BD59-A6C34878D82A}">
                    <a16:rowId xmlns="" xmlns:a16="http://schemas.microsoft.com/office/drawing/2014/main" val="1652007534"/>
                  </a:ext>
                </a:extLst>
              </a:tr>
              <a:tr h="834225">
                <a:tc>
                  <a:txBody>
                    <a:bodyPr/>
                    <a:lstStyle/>
                    <a:p>
                      <a:r>
                        <a:rPr lang="it-IT" sz="1800" u="none" strike="noStrike" kern="1200" dirty="0" smtClean="0">
                          <a:solidFill>
                            <a:schemeClr val="bg1"/>
                          </a:solidFill>
                          <a:effectLst/>
                        </a:rPr>
                        <a:t>Superficie</a:t>
                      </a:r>
                      <a:endParaRPr lang="it-IT" b="0" u="none" dirty="0">
                        <a:solidFill>
                          <a:schemeClr val="bg1"/>
                        </a:solidFill>
                      </a:endParaRPr>
                    </a:p>
                  </a:txBody>
                  <a:tcPr/>
                </a:tc>
                <a:tc>
                  <a:txBody>
                    <a:bodyPr/>
                    <a:lstStyle/>
                    <a:p>
                      <a:r>
                        <a:rPr lang="it-IT" sz="1800" b="0" i="0" u="none" kern="1200" dirty="0" smtClean="0">
                          <a:solidFill>
                            <a:schemeClr val="bg1"/>
                          </a:solidFill>
                          <a:effectLst/>
                          <a:latin typeface="+mn-lt"/>
                          <a:ea typeface="+mn-ea"/>
                          <a:cs typeface="+mn-cs"/>
                        </a:rPr>
                        <a:t>112 492 km²</a:t>
                      </a:r>
                      <a:endParaRPr lang="it-IT" b="0" u="none" dirty="0">
                        <a:solidFill>
                          <a:schemeClr val="bg1"/>
                        </a:solidFill>
                      </a:endParaRPr>
                    </a:p>
                  </a:txBody>
                  <a:tcPr/>
                </a:tc>
                <a:extLst>
                  <a:ext uri="{0D108BD9-81ED-4DB2-BD59-A6C34878D82A}">
                    <a16:rowId xmlns="" xmlns:a16="http://schemas.microsoft.com/office/drawing/2014/main" val="1956406809"/>
                  </a:ext>
                </a:extLst>
              </a:tr>
              <a:tr h="834225">
                <a:tc>
                  <a:txBody>
                    <a:bodyPr/>
                    <a:lstStyle/>
                    <a:p>
                      <a:r>
                        <a:rPr lang="it-IT" sz="1800" u="none" strike="noStrike" kern="1200" dirty="0" err="1" smtClean="0">
                          <a:solidFill>
                            <a:schemeClr val="bg1"/>
                          </a:solidFill>
                          <a:effectLst/>
                        </a:rPr>
                        <a:t>Población</a:t>
                      </a:r>
                      <a:r>
                        <a:rPr lang="it-IT" sz="1800" u="none" strike="noStrike" kern="1200" dirty="0" smtClean="0">
                          <a:solidFill>
                            <a:schemeClr val="bg1"/>
                          </a:solidFill>
                          <a:effectLst/>
                        </a:rPr>
                        <a:t> </a:t>
                      </a:r>
                      <a:r>
                        <a:rPr lang="it-IT" sz="1800" u="none" strike="noStrike" kern="1200" dirty="0" err="1" smtClean="0">
                          <a:solidFill>
                            <a:schemeClr val="bg1"/>
                          </a:solidFill>
                          <a:effectLst/>
                        </a:rPr>
                        <a:t>total</a:t>
                      </a:r>
                      <a:endParaRPr lang="it-IT" b="0" dirty="0">
                        <a:solidFill>
                          <a:schemeClr val="bg1"/>
                        </a:solidFill>
                      </a:endParaRPr>
                    </a:p>
                  </a:txBody>
                  <a:tcPr/>
                </a:tc>
                <a:tc>
                  <a:txBody>
                    <a:bodyPr/>
                    <a:lstStyle/>
                    <a:p>
                      <a:r>
                        <a:rPr lang="it-IT" sz="1800" b="0" i="0" kern="1200" dirty="0" smtClean="0">
                          <a:solidFill>
                            <a:schemeClr val="bg1"/>
                          </a:solidFill>
                          <a:effectLst/>
                          <a:latin typeface="+mn-lt"/>
                          <a:ea typeface="+mn-ea"/>
                          <a:cs typeface="+mn-cs"/>
                        </a:rPr>
                        <a:t>7.600.524 ab.</a:t>
                      </a:r>
                      <a:endParaRPr lang="it-IT" u="sng" dirty="0">
                        <a:solidFill>
                          <a:schemeClr val="bg1"/>
                        </a:solidFill>
                      </a:endParaRPr>
                    </a:p>
                  </a:txBody>
                  <a:tcPr/>
                </a:tc>
                <a:extLst>
                  <a:ext uri="{0D108BD9-81ED-4DB2-BD59-A6C34878D82A}">
                    <a16:rowId xmlns="" xmlns:a16="http://schemas.microsoft.com/office/drawing/2014/main" val="1178853248"/>
                  </a:ext>
                </a:extLst>
              </a:tr>
            </a:tbl>
          </a:graphicData>
        </a:graphic>
      </p:graphicFrame>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58508" y="1311728"/>
            <a:ext cx="4399122" cy="4866529"/>
          </a:xfrm>
          <a:prstGeom prst="rect">
            <a:avLst/>
          </a:prstGeom>
        </p:spPr>
      </p:pic>
      <p:sp>
        <p:nvSpPr>
          <p:cNvPr id="7" name="Pagina iniziale 6">
            <a:hlinkClick r:id="rId3" action="ppaction://hlinksldjump" highlightClick="1"/>
          </p:cNvPr>
          <p:cNvSpPr/>
          <p:nvPr/>
        </p:nvSpPr>
        <p:spPr>
          <a:xfrm>
            <a:off x="10126860" y="6309320"/>
            <a:ext cx="432048" cy="36004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Avanti o successivo 7">
            <a:hlinkClick r:id="" action="ppaction://hlinkshowjump?jump=nextslide" highlightClick="1"/>
          </p:cNvPr>
          <p:cNvSpPr/>
          <p:nvPr/>
        </p:nvSpPr>
        <p:spPr>
          <a:xfrm>
            <a:off x="10702924" y="6309320"/>
            <a:ext cx="576064" cy="36004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352130452"/>
      </p:ext>
    </p:extLst>
  </p:cSld>
  <p:clrMapOvr>
    <a:masterClrMapping/>
  </p:clrMapOvr>
  <p:transition xmlns:p14="http://schemas.microsoft.com/office/powerpoint/2010/main" spd="slow" advClick="0">
    <p:fade/>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4222204" y="0"/>
            <a:ext cx="4445304" cy="1200329"/>
          </a:xfrm>
          <a:prstGeom prst="rect">
            <a:avLst/>
          </a:prstGeom>
          <a:noFill/>
        </p:spPr>
        <p:txBody>
          <a:bodyPr wrap="square" lIns="91440" tIns="45720" rIns="91440" bIns="45720">
            <a:spAutoFit/>
          </a:bodyPr>
          <a:lstStyle/>
          <a:p>
            <a:pPr algn="ctr"/>
            <a:r>
              <a:rPr lang="it-IT" sz="72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CLIMA</a:t>
            </a:r>
            <a:r>
              <a:rPr lang="it-IT" sz="5400" b="1" dirty="0" smtClean="0">
                <a:ln w="9525">
                  <a:solidFill>
                    <a:schemeClr val="bg1"/>
                  </a:solidFill>
                  <a:prstDash val="solid"/>
                </a:ln>
                <a:effectLst>
                  <a:outerShdw blurRad="12700" dist="38100" dir="2700000" algn="tl" rotWithShape="0">
                    <a:schemeClr val="bg1">
                      <a:lumMod val="50000"/>
                    </a:schemeClr>
                  </a:outerShdw>
                </a:effectLst>
              </a:rPr>
              <a:t> </a:t>
            </a:r>
            <a:endParaRPr lang="it-IT"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3" name="Rettangolo 2"/>
          <p:cNvSpPr/>
          <p:nvPr/>
        </p:nvSpPr>
        <p:spPr>
          <a:xfrm>
            <a:off x="1413892" y="2060848"/>
            <a:ext cx="4752528" cy="3693319"/>
          </a:xfrm>
          <a:prstGeom prst="rect">
            <a:avLst/>
          </a:prstGeom>
        </p:spPr>
        <p:txBody>
          <a:bodyPr wrap="square">
            <a:spAutoFit/>
          </a:bodyPr>
          <a:lstStyle/>
          <a:p>
            <a:pPr algn="ctr"/>
            <a:r>
              <a:rPr lang="es-ES" dirty="0">
                <a:latin typeface="Arial" panose="020B0604020202020204" pitchFamily="34" charset="0"/>
              </a:rPr>
              <a:t>Honduras se encuentra localizada en una posición tropical de 15 a 16 grados al norte del ecuador, únicamente cuenta con dos estaciones, las cuales están bien definidas: La estación seca y la estación lluviosa. La estación lluviosa comienza en mayo extendiéndose hasta el mes de julio con una pausa durante el mes de agosto, ésta generalmente se reanuda en </a:t>
            </a:r>
            <a:r>
              <a:rPr lang="es-ES" dirty="0" smtClean="0">
                <a:latin typeface="Arial" panose="020B0604020202020204" pitchFamily="34" charset="0"/>
              </a:rPr>
              <a:t>septiembre</a:t>
            </a:r>
            <a:r>
              <a:rPr lang="es-ES" dirty="0">
                <a:latin typeface="Arial" panose="020B0604020202020204" pitchFamily="34" charset="0"/>
              </a:rPr>
              <a:t> hasta el mes de </a:t>
            </a:r>
            <a:r>
              <a:rPr lang="es-ES" dirty="0" smtClean="0">
                <a:latin typeface="Arial" panose="020B0604020202020204" pitchFamily="34" charset="0"/>
              </a:rPr>
              <a:t>noviembre cuando </a:t>
            </a:r>
            <a:r>
              <a:rPr lang="es-ES" dirty="0">
                <a:latin typeface="Arial" panose="020B0604020202020204" pitchFamily="34" charset="0"/>
              </a:rPr>
              <a:t>comienza la estación seca. Esta estación, se extiende hasta el mes de abril o </a:t>
            </a:r>
            <a:r>
              <a:rPr lang="es-ES" dirty="0" smtClean="0">
                <a:latin typeface="Arial" panose="020B0604020202020204" pitchFamily="34" charset="0"/>
              </a:rPr>
              <a:t>mayo.</a:t>
            </a:r>
            <a:endParaRPr lang="it-IT" dirty="0"/>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54452" y="1787624"/>
            <a:ext cx="4876800" cy="3657600"/>
          </a:xfrm>
          <a:prstGeom prst="roundRect">
            <a:avLst>
              <a:gd name="adj" fmla="val 24643"/>
            </a:avLst>
          </a:prstGeom>
          <a:ln w="57150">
            <a:solidFill>
              <a:srgbClr val="FF0000"/>
            </a:solid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5" name="Avanti o successivo 4">
            <a:hlinkClick r:id="" action="ppaction://hlinkshowjump?jump=nextslide" highlightClick="1"/>
          </p:cNvPr>
          <p:cNvSpPr/>
          <p:nvPr/>
        </p:nvSpPr>
        <p:spPr>
          <a:xfrm>
            <a:off x="11331252" y="6093296"/>
            <a:ext cx="451792" cy="576064"/>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Indietro o precedente 5">
            <a:hlinkClick r:id="" action="ppaction://hlinkshowjump?jump=previousslide" highlightClick="1"/>
          </p:cNvPr>
          <p:cNvSpPr/>
          <p:nvPr/>
        </p:nvSpPr>
        <p:spPr>
          <a:xfrm>
            <a:off x="10702924" y="6093296"/>
            <a:ext cx="432048" cy="576064"/>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78171731"/>
      </p:ext>
    </p:extLst>
  </p:cSld>
  <p:clrMapOvr>
    <a:masterClrMapping/>
  </p:clrMapOvr>
  <p:transition xmlns:p14="http://schemas.microsoft.com/office/powerpoint/2010/main" spd="slow" advClick="0">
    <p:fade/>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3967709" y="260648"/>
            <a:ext cx="5073061"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it-IT" sz="5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MONUMENTOS</a:t>
            </a:r>
            <a:endParaRPr lang="it-IT" sz="5400" b="1" cap="none" spc="0" dirty="0">
              <a:ln/>
              <a:solidFill>
                <a:schemeClr val="accent3"/>
              </a:solidFill>
              <a:effectLst/>
            </a:endParaRPr>
          </a:p>
        </p:txBody>
      </p:sp>
      <p:sp>
        <p:nvSpPr>
          <p:cNvPr id="8" name="Rettangolo 7"/>
          <p:cNvSpPr/>
          <p:nvPr/>
        </p:nvSpPr>
        <p:spPr>
          <a:xfrm>
            <a:off x="1870906" y="1844824"/>
            <a:ext cx="4702595" cy="3416320"/>
          </a:xfrm>
          <a:prstGeom prst="rect">
            <a:avLst/>
          </a:prstGeom>
        </p:spPr>
        <p:txBody>
          <a:bodyPr wrap="square">
            <a:spAutoFit/>
          </a:bodyPr>
          <a:lstStyle/>
          <a:p>
            <a:pPr algn="ctr"/>
            <a:r>
              <a:rPr lang="es-ES" dirty="0">
                <a:latin typeface="Arial" panose="020B0604020202020204" pitchFamily="34" charset="0"/>
              </a:rPr>
              <a:t>Copán es un sitio arqueológico de la antigua civilización </a:t>
            </a:r>
            <a:r>
              <a:rPr lang="es-ES" dirty="0" smtClean="0">
                <a:latin typeface="Arial" panose="020B0604020202020204" pitchFamily="34" charset="0"/>
              </a:rPr>
              <a:t>maya</a:t>
            </a:r>
            <a:r>
              <a:rPr lang="es-ES" dirty="0">
                <a:latin typeface="Arial" panose="020B0604020202020204" pitchFamily="34" charset="0"/>
              </a:rPr>
              <a:t> </a:t>
            </a:r>
            <a:r>
              <a:rPr lang="es-ES" dirty="0" smtClean="0">
                <a:latin typeface="Arial" panose="020B0604020202020204" pitchFamily="34" charset="0"/>
              </a:rPr>
              <a:t>ubicado </a:t>
            </a:r>
            <a:r>
              <a:rPr lang="es-ES" dirty="0">
                <a:latin typeface="Arial" panose="020B0604020202020204" pitchFamily="34" charset="0"/>
              </a:rPr>
              <a:t>en el departamento de Copán al occidente de Honduras, a poca distancia de la frontera con Guatemala. Del siglo </a:t>
            </a:r>
            <a:r>
              <a:rPr lang="es-ES" cap="small" dirty="0">
                <a:latin typeface="Arial" panose="020B0604020202020204" pitchFamily="34" charset="0"/>
              </a:rPr>
              <a:t>v</a:t>
            </a:r>
            <a:r>
              <a:rPr lang="es-ES" dirty="0">
                <a:latin typeface="Arial" panose="020B0604020202020204" pitchFamily="34" charset="0"/>
              </a:rPr>
              <a:t> al siglo </a:t>
            </a:r>
            <a:r>
              <a:rPr lang="es-ES" cap="small" dirty="0">
                <a:latin typeface="Arial" panose="020B0604020202020204" pitchFamily="34" charset="0"/>
              </a:rPr>
              <a:t>ix</a:t>
            </a:r>
            <a:r>
              <a:rPr lang="es-ES" dirty="0">
                <a:latin typeface="Arial" panose="020B0604020202020204" pitchFamily="34" charset="0"/>
              </a:rPr>
              <a:t> fue la capital de un importante reino del periodo Clásico. La ciudad estaba situada en el extremo sureste de la región cultural Mesoaméricana, en la frontera con la región cultural istmo-colombiana, en una zona habitada por pueblos que no pertenecían a la etnia </a:t>
            </a:r>
            <a:r>
              <a:rPr lang="es-ES" dirty="0" smtClean="0">
                <a:latin typeface="Arial" panose="020B0604020202020204" pitchFamily="34" charset="0"/>
              </a:rPr>
              <a:t>maya.</a:t>
            </a:r>
            <a:endParaRPr lang="it-IT" dirty="0"/>
          </a:p>
        </p:txBody>
      </p:sp>
      <p:pic>
        <p:nvPicPr>
          <p:cNvPr id="9" name="Immagine 8"/>
          <p:cNvPicPr>
            <a:picLocks noChangeAspect="1"/>
          </p:cNvPicPr>
          <p:nvPr/>
        </p:nvPicPr>
        <p:blipFill>
          <a:blip r:embed="rId2"/>
          <a:stretch>
            <a:fillRect/>
          </a:stretch>
        </p:blipFill>
        <p:spPr>
          <a:xfrm>
            <a:off x="7169518" y="2060848"/>
            <a:ext cx="3984157" cy="2984272"/>
          </a:xfrm>
          <a:prstGeom prst="rect">
            <a:avLst/>
          </a:prstGeom>
          <a:ln w="57150">
            <a:solidFill>
              <a:srgbClr val="FF0000"/>
            </a:solidFill>
          </a:ln>
        </p:spPr>
      </p:pic>
      <p:sp>
        <p:nvSpPr>
          <p:cNvPr id="10" name="Avanti o successivo 9">
            <a:hlinkClick r:id="" action="ppaction://hlinkshowjump?jump=nextslide" highlightClick="1"/>
          </p:cNvPr>
          <p:cNvSpPr/>
          <p:nvPr/>
        </p:nvSpPr>
        <p:spPr>
          <a:xfrm>
            <a:off x="11153675" y="6309320"/>
            <a:ext cx="485353" cy="43204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Indietro o precedente 10">
            <a:hlinkClick r:id="" action="ppaction://hlinkshowjump?jump=previousslide" highlightClick="1"/>
          </p:cNvPr>
          <p:cNvSpPr/>
          <p:nvPr/>
        </p:nvSpPr>
        <p:spPr>
          <a:xfrm>
            <a:off x="10414892" y="6309320"/>
            <a:ext cx="504056" cy="432048"/>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988899365"/>
      </p:ext>
    </p:extLst>
  </p:cSld>
  <p:clrMapOvr>
    <a:masterClrMapping/>
  </p:clrMapOvr>
  <p:transition xmlns:p14="http://schemas.microsoft.com/office/powerpoint/2010/main" spd="slow" advClick="0">
    <p:fade/>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3430116" y="188640"/>
            <a:ext cx="5450531" cy="923330"/>
          </a:xfrm>
          <a:prstGeom prst="rect">
            <a:avLst/>
          </a:prstGeom>
          <a:noFill/>
        </p:spPr>
        <p:txBody>
          <a:bodyPr wrap="none" lIns="91440" tIns="45720" rIns="91440" bIns="45720">
            <a:spAutoFit/>
          </a:bodyPr>
          <a:lstStyle/>
          <a:p>
            <a:pPr algn="ctr"/>
            <a:r>
              <a:rPr lang="it-IT" sz="54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FLORA Y FAUNA</a:t>
            </a:r>
            <a:endParaRPr lang="it-IT"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4" name="Rettangolo 3"/>
          <p:cNvSpPr/>
          <p:nvPr/>
        </p:nvSpPr>
        <p:spPr>
          <a:xfrm>
            <a:off x="1413892" y="1844824"/>
            <a:ext cx="6120680" cy="4093428"/>
          </a:xfrm>
          <a:prstGeom prst="rect">
            <a:avLst/>
          </a:prstGeom>
        </p:spPr>
        <p:txBody>
          <a:bodyPr wrap="square">
            <a:spAutoFit/>
          </a:bodyPr>
          <a:lstStyle/>
          <a:p>
            <a:pPr algn="ctr"/>
            <a:r>
              <a:rPr lang="es-ES" sz="2000" dirty="0" smtClean="0">
                <a:latin typeface="Arial" panose="020B0604020202020204" pitchFamily="34" charset="0"/>
                <a:cs typeface="Arial" panose="020B0604020202020204" pitchFamily="34" charset="0"/>
              </a:rPr>
              <a:t>Honduras tiene una biodiversidad excepcionalmente alta, en relación a su tamaño. Su ubicación tropical privilegiada entre dos océanos y sus condiciones topográficas crean una gran variedad de hábitats, desde bosques nublados a arrecifes coralinos, favorables para una alta diversidad de flora y fauna. Las áreas de bosque de Honduras disminuyen cada año debido a la tala y quema de los bosques que no solo están reduciendo la biodiversidad, sino también afectan las fuentes de agua de que dependen sus habitantes. La superficie de agua de Honduras es tan solo de 200 km², la menor en toda Centroamérica.</a:t>
            </a:r>
            <a:endParaRPr lang="it-IT" sz="2000" dirty="0">
              <a:latin typeface="Arial" panose="020B0604020202020204" pitchFamily="34" charset="0"/>
              <a:cs typeface="Arial" panose="020B0604020202020204" pitchFamily="34" charset="0"/>
            </a:endParaRPr>
          </a:p>
        </p:txBody>
      </p:sp>
      <p:pic>
        <p:nvPicPr>
          <p:cNvPr id="5" name="Immagine 4"/>
          <p:cNvPicPr>
            <a:picLocks noChangeAspect="1"/>
          </p:cNvPicPr>
          <p:nvPr/>
        </p:nvPicPr>
        <p:blipFill>
          <a:blip r:embed="rId2"/>
          <a:stretch>
            <a:fillRect/>
          </a:stretch>
        </p:blipFill>
        <p:spPr>
          <a:xfrm>
            <a:off x="7894612" y="2204864"/>
            <a:ext cx="3798168" cy="2848626"/>
          </a:xfrm>
          <a:prstGeom prst="rect">
            <a:avLst/>
          </a:prstGeom>
          <a:ln w="57150">
            <a:solidFill>
              <a:srgbClr val="FF0000"/>
            </a:solidFill>
          </a:ln>
        </p:spPr>
      </p:pic>
      <p:sp>
        <p:nvSpPr>
          <p:cNvPr id="6" name="Pagina iniziale 5">
            <a:hlinkClick r:id="rId3" action="ppaction://hlinksldjump" highlightClick="1"/>
          </p:cNvPr>
          <p:cNvSpPr/>
          <p:nvPr/>
        </p:nvSpPr>
        <p:spPr>
          <a:xfrm>
            <a:off x="11278988" y="6309320"/>
            <a:ext cx="413792" cy="432048"/>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Indietro o precedente 6">
            <a:hlinkClick r:id="" action="ppaction://hlinkshowjump?jump=previousslide" highlightClick="1"/>
          </p:cNvPr>
          <p:cNvSpPr/>
          <p:nvPr/>
        </p:nvSpPr>
        <p:spPr>
          <a:xfrm>
            <a:off x="10486900" y="6237312"/>
            <a:ext cx="504056" cy="504056"/>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619811119"/>
      </p:ext>
    </p:extLst>
  </p:cSld>
  <p:clrMapOvr>
    <a:masterClrMapping/>
  </p:clrMapOvr>
  <p:transition xmlns:p14="http://schemas.microsoft.com/office/powerpoint/2010/main" spd="slow" advClick="0">
    <p:fade/>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4582244" y="476672"/>
            <a:ext cx="4398961" cy="923330"/>
          </a:xfrm>
          <a:prstGeom prst="rect">
            <a:avLst/>
          </a:prstGeom>
          <a:noFill/>
        </p:spPr>
        <p:txBody>
          <a:bodyPr wrap="none" lIns="91440" tIns="45720" rIns="91440" bIns="45720">
            <a:spAutoFit/>
          </a:bodyPr>
          <a:lstStyle/>
          <a:p>
            <a:pPr algn="ctr"/>
            <a:r>
              <a:rPr lang="it-IT" sz="54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NICARAGUA</a:t>
            </a:r>
            <a:endParaRPr lang="it-IT"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graphicFrame>
        <p:nvGraphicFramePr>
          <p:cNvPr id="4" name="Tabella 3"/>
          <p:cNvGraphicFramePr>
            <a:graphicFrameLocks noGrp="1"/>
          </p:cNvGraphicFramePr>
          <p:nvPr>
            <p:extLst>
              <p:ext uri="{D42A27DB-BD31-4B8C-83A1-F6EECF244321}">
                <p14:modId xmlns:p14="http://schemas.microsoft.com/office/powerpoint/2010/main" val="686688219"/>
              </p:ext>
            </p:extLst>
          </p:nvPr>
        </p:nvGraphicFramePr>
        <p:xfrm>
          <a:off x="1989956" y="1434484"/>
          <a:ext cx="4320480" cy="5139809"/>
        </p:xfrm>
        <a:graphic>
          <a:graphicData uri="http://schemas.openxmlformats.org/drawingml/2006/table">
            <a:tbl>
              <a:tblPr firstRow="1" bandRow="1">
                <a:tableStyleId>{00A15C55-8517-42AA-B614-E9B94910E393}</a:tableStyleId>
              </a:tblPr>
              <a:tblGrid>
                <a:gridCol w="1944216">
                  <a:extLst>
                    <a:ext uri="{9D8B030D-6E8A-4147-A177-3AD203B41FA5}">
                      <a16:colId xmlns="" xmlns:a16="http://schemas.microsoft.com/office/drawing/2014/main" val="869509770"/>
                    </a:ext>
                  </a:extLst>
                </a:gridCol>
                <a:gridCol w="2376264">
                  <a:extLst>
                    <a:ext uri="{9D8B030D-6E8A-4147-A177-3AD203B41FA5}">
                      <a16:colId xmlns="" xmlns:a16="http://schemas.microsoft.com/office/drawing/2014/main" val="3595394956"/>
                    </a:ext>
                  </a:extLst>
                </a:gridCol>
              </a:tblGrid>
              <a:tr h="834225">
                <a:tc>
                  <a:txBody>
                    <a:bodyPr/>
                    <a:lstStyle/>
                    <a:p>
                      <a:endParaRPr lang="it-IT" u="none" dirty="0"/>
                    </a:p>
                  </a:txBody>
                  <a:tcPr/>
                </a:tc>
                <a:tc>
                  <a:txBody>
                    <a:bodyPr/>
                    <a:lstStyle/>
                    <a:p>
                      <a:r>
                        <a:rPr lang="it-IT" u="none" dirty="0" smtClean="0"/>
                        <a:t>DATOS</a:t>
                      </a:r>
                      <a:endParaRPr lang="it-IT" u="none" dirty="0"/>
                    </a:p>
                  </a:txBody>
                  <a:tcPr/>
                </a:tc>
                <a:extLst>
                  <a:ext uri="{0D108BD9-81ED-4DB2-BD59-A6C34878D82A}">
                    <a16:rowId xmlns="" xmlns:a16="http://schemas.microsoft.com/office/drawing/2014/main" val="1590506372"/>
                  </a:ext>
                </a:extLst>
              </a:tr>
              <a:tr h="9686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u="none" strike="noStrike" dirty="0" smtClean="0">
                          <a:solidFill>
                            <a:schemeClr val="bg1"/>
                          </a:solidFill>
                          <a:effectLst/>
                        </a:rPr>
                        <a:t>Capital</a:t>
                      </a:r>
                      <a:endParaRPr lang="it-IT" u="none" dirty="0" smtClean="0">
                        <a:solidFill>
                          <a:schemeClr val="bg1"/>
                        </a:solidFill>
                        <a:effectLst/>
                      </a:endParaRPr>
                    </a:p>
                    <a:p>
                      <a:endParaRPr lang="it-IT" u="none" dirty="0">
                        <a:solidFill>
                          <a:schemeClr val="bg1"/>
                        </a:solidFill>
                      </a:endParaRPr>
                    </a:p>
                  </a:txBody>
                  <a:tcPr/>
                </a:tc>
                <a:tc>
                  <a:txBody>
                    <a:bodyPr/>
                    <a:lstStyle/>
                    <a:p>
                      <a:pPr fontAlgn="t"/>
                      <a:r>
                        <a:rPr lang="it-IT" sz="1800" b="0" i="0" u="none" strike="noStrike" kern="1200" dirty="0" smtClean="0">
                          <a:solidFill>
                            <a:schemeClr val="dk1"/>
                          </a:solidFill>
                          <a:effectLst/>
                          <a:latin typeface="+mn-lt"/>
                          <a:ea typeface="+mn-ea"/>
                          <a:cs typeface="+mn-cs"/>
                        </a:rPr>
                        <a:t>Managua</a:t>
                      </a:r>
                      <a:endParaRPr lang="it-IT" u="none" dirty="0">
                        <a:solidFill>
                          <a:schemeClr val="bg1"/>
                        </a:solidFill>
                        <a:effectLst/>
                      </a:endParaRPr>
                    </a:p>
                  </a:txBody>
                  <a:tcPr/>
                </a:tc>
                <a:extLst>
                  <a:ext uri="{0D108BD9-81ED-4DB2-BD59-A6C34878D82A}">
                    <a16:rowId xmlns="" xmlns:a16="http://schemas.microsoft.com/office/drawing/2014/main" val="936348627"/>
                  </a:ext>
                </a:extLst>
              </a:tr>
              <a:tr h="834225">
                <a:tc>
                  <a:txBody>
                    <a:bodyPr/>
                    <a:lstStyle/>
                    <a:p>
                      <a:r>
                        <a:rPr lang="it-IT" sz="1800" u="none" strike="noStrike" kern="1200" dirty="0" smtClean="0">
                          <a:solidFill>
                            <a:schemeClr val="bg1"/>
                          </a:solidFill>
                          <a:effectLst/>
                        </a:rPr>
                        <a:t>Forma de gobierno</a:t>
                      </a:r>
                      <a:endParaRPr lang="it-IT" b="0" u="none" dirty="0">
                        <a:solidFill>
                          <a:schemeClr val="bg1"/>
                        </a:solidFill>
                      </a:endParaRPr>
                    </a:p>
                  </a:txBody>
                  <a:tcPr/>
                </a:tc>
                <a:tc>
                  <a:txBody>
                    <a:bodyPr/>
                    <a:lstStyle/>
                    <a:p>
                      <a:r>
                        <a:rPr lang="it-IT" sz="1800" b="0" i="0" u="none" kern="1200" dirty="0" err="1" smtClean="0">
                          <a:solidFill>
                            <a:schemeClr val="dk1"/>
                          </a:solidFill>
                          <a:effectLst/>
                          <a:latin typeface="+mn-lt"/>
                          <a:ea typeface="+mn-ea"/>
                          <a:cs typeface="+mn-cs"/>
                        </a:rPr>
                        <a:t>República</a:t>
                      </a:r>
                      <a:r>
                        <a:rPr lang="it-IT" sz="1800" b="0" i="0" u="none" kern="1200" dirty="0" smtClean="0">
                          <a:solidFill>
                            <a:schemeClr val="dk1"/>
                          </a:solidFill>
                          <a:effectLst/>
                          <a:latin typeface="+mn-lt"/>
                          <a:ea typeface="+mn-ea"/>
                          <a:cs typeface="+mn-cs"/>
                        </a:rPr>
                        <a:t> </a:t>
                      </a:r>
                      <a:r>
                        <a:rPr lang="it-IT" sz="1800" b="0" i="0" u="none" kern="1200" dirty="0" err="1" smtClean="0">
                          <a:solidFill>
                            <a:schemeClr val="dk1"/>
                          </a:solidFill>
                          <a:effectLst/>
                          <a:latin typeface="+mn-lt"/>
                          <a:ea typeface="+mn-ea"/>
                          <a:cs typeface="+mn-cs"/>
                        </a:rPr>
                        <a:t>presidencialista</a:t>
                      </a:r>
                      <a:endParaRPr lang="it-IT" u="none" dirty="0">
                        <a:solidFill>
                          <a:schemeClr val="bg1"/>
                        </a:solidFill>
                      </a:endParaRPr>
                    </a:p>
                  </a:txBody>
                  <a:tcPr/>
                </a:tc>
                <a:extLst>
                  <a:ext uri="{0D108BD9-81ED-4DB2-BD59-A6C34878D82A}">
                    <a16:rowId xmlns="" xmlns:a16="http://schemas.microsoft.com/office/drawing/2014/main" val="1218161276"/>
                  </a:ext>
                </a:extLst>
              </a:tr>
              <a:tr h="834225">
                <a:tc>
                  <a:txBody>
                    <a:bodyPr/>
                    <a:lstStyle/>
                    <a:p>
                      <a:r>
                        <a:rPr lang="it-IT" sz="1800" u="none" strike="noStrike" kern="1200" dirty="0" smtClean="0">
                          <a:solidFill>
                            <a:schemeClr val="bg1"/>
                          </a:solidFill>
                          <a:effectLst/>
                        </a:rPr>
                        <a:t>Línea de costa</a:t>
                      </a:r>
                      <a:endParaRPr lang="it-IT" b="0" u="none" dirty="0">
                        <a:solidFill>
                          <a:schemeClr val="bg1"/>
                        </a:solidFill>
                      </a:endParaRPr>
                    </a:p>
                  </a:txBody>
                  <a:tcPr/>
                </a:tc>
                <a:tc>
                  <a:txBody>
                    <a:bodyPr/>
                    <a:lstStyle/>
                    <a:p>
                      <a:r>
                        <a:rPr lang="it-IT" b="0" u="none" dirty="0" smtClean="0">
                          <a:solidFill>
                            <a:schemeClr val="bg1"/>
                          </a:solidFill>
                        </a:rPr>
                        <a:t>834 Km</a:t>
                      </a:r>
                      <a:endParaRPr lang="it-IT" b="0" u="none" dirty="0">
                        <a:solidFill>
                          <a:schemeClr val="bg1"/>
                        </a:solidFill>
                      </a:endParaRPr>
                    </a:p>
                  </a:txBody>
                  <a:tcPr/>
                </a:tc>
                <a:extLst>
                  <a:ext uri="{0D108BD9-81ED-4DB2-BD59-A6C34878D82A}">
                    <a16:rowId xmlns="" xmlns:a16="http://schemas.microsoft.com/office/drawing/2014/main" val="1652007534"/>
                  </a:ext>
                </a:extLst>
              </a:tr>
              <a:tr h="834225">
                <a:tc>
                  <a:txBody>
                    <a:bodyPr/>
                    <a:lstStyle/>
                    <a:p>
                      <a:r>
                        <a:rPr lang="it-IT" sz="1800" u="none" strike="noStrike" kern="1200" dirty="0" smtClean="0">
                          <a:solidFill>
                            <a:schemeClr val="bg1"/>
                          </a:solidFill>
                          <a:effectLst/>
                        </a:rPr>
                        <a:t>Superficie</a:t>
                      </a:r>
                      <a:endParaRPr lang="it-IT" b="0" u="none" dirty="0">
                        <a:solidFill>
                          <a:schemeClr val="bg1"/>
                        </a:solidFill>
                      </a:endParaRPr>
                    </a:p>
                  </a:txBody>
                  <a:tcPr/>
                </a:tc>
                <a:tc>
                  <a:txBody>
                    <a:bodyPr/>
                    <a:lstStyle/>
                    <a:p>
                      <a:r>
                        <a:rPr lang="it-IT" b="0" u="none" dirty="0" smtClean="0">
                          <a:solidFill>
                            <a:schemeClr val="bg1"/>
                          </a:solidFill>
                        </a:rPr>
                        <a:t>130 376 Kmq</a:t>
                      </a:r>
                      <a:endParaRPr lang="it-IT" b="0" u="none" dirty="0">
                        <a:solidFill>
                          <a:schemeClr val="bg1"/>
                        </a:solidFill>
                      </a:endParaRPr>
                    </a:p>
                  </a:txBody>
                  <a:tcPr/>
                </a:tc>
                <a:extLst>
                  <a:ext uri="{0D108BD9-81ED-4DB2-BD59-A6C34878D82A}">
                    <a16:rowId xmlns="" xmlns:a16="http://schemas.microsoft.com/office/drawing/2014/main" val="1956406809"/>
                  </a:ext>
                </a:extLst>
              </a:tr>
              <a:tr h="834225">
                <a:tc>
                  <a:txBody>
                    <a:bodyPr/>
                    <a:lstStyle/>
                    <a:p>
                      <a:r>
                        <a:rPr lang="it-IT" sz="1800" u="none" strike="noStrike" kern="1200" dirty="0" err="1" smtClean="0">
                          <a:solidFill>
                            <a:schemeClr val="bg1"/>
                          </a:solidFill>
                          <a:effectLst/>
                        </a:rPr>
                        <a:t>Población</a:t>
                      </a:r>
                      <a:r>
                        <a:rPr lang="it-IT" sz="1800" u="none" strike="noStrike" kern="1200" dirty="0" smtClean="0">
                          <a:solidFill>
                            <a:schemeClr val="bg1"/>
                          </a:solidFill>
                          <a:effectLst/>
                        </a:rPr>
                        <a:t> </a:t>
                      </a:r>
                      <a:r>
                        <a:rPr lang="it-IT" sz="1800" u="none" strike="noStrike" kern="1200" dirty="0" err="1" smtClean="0">
                          <a:solidFill>
                            <a:schemeClr val="bg1"/>
                          </a:solidFill>
                          <a:effectLst/>
                        </a:rPr>
                        <a:t>total</a:t>
                      </a:r>
                      <a:endParaRPr lang="it-IT" b="0" dirty="0">
                        <a:solidFill>
                          <a:schemeClr val="bg1"/>
                        </a:solidFill>
                      </a:endParaRPr>
                    </a:p>
                  </a:txBody>
                  <a:tcPr/>
                </a:tc>
                <a:tc>
                  <a:txBody>
                    <a:bodyPr/>
                    <a:lstStyle/>
                    <a:p>
                      <a:r>
                        <a:rPr lang="it-IT" u="none" dirty="0" smtClean="0">
                          <a:solidFill>
                            <a:schemeClr val="bg1"/>
                          </a:solidFill>
                        </a:rPr>
                        <a:t>6 169 668</a:t>
                      </a:r>
                      <a:r>
                        <a:rPr lang="it-IT" u="none" baseline="0" dirty="0" smtClean="0">
                          <a:solidFill>
                            <a:schemeClr val="bg1"/>
                          </a:solidFill>
                        </a:rPr>
                        <a:t> </a:t>
                      </a:r>
                      <a:r>
                        <a:rPr lang="it-IT" u="none" baseline="0" dirty="0" err="1" smtClean="0">
                          <a:solidFill>
                            <a:schemeClr val="bg1"/>
                          </a:solidFill>
                        </a:rPr>
                        <a:t>hab</a:t>
                      </a:r>
                      <a:r>
                        <a:rPr lang="it-IT" u="none" baseline="0" dirty="0" smtClean="0">
                          <a:solidFill>
                            <a:schemeClr val="bg1"/>
                          </a:solidFill>
                        </a:rPr>
                        <a:t>.</a:t>
                      </a:r>
                      <a:endParaRPr lang="it-IT" u="none" dirty="0">
                        <a:solidFill>
                          <a:schemeClr val="bg1"/>
                        </a:solidFill>
                      </a:endParaRPr>
                    </a:p>
                  </a:txBody>
                  <a:tcPr/>
                </a:tc>
                <a:extLst>
                  <a:ext uri="{0D108BD9-81ED-4DB2-BD59-A6C34878D82A}">
                    <a16:rowId xmlns="" xmlns:a16="http://schemas.microsoft.com/office/drawing/2014/main" val="1178853248"/>
                  </a:ext>
                </a:extLst>
              </a:tr>
            </a:tbl>
          </a:graphicData>
        </a:graphic>
      </p:graphicFrame>
      <p:pic>
        <p:nvPicPr>
          <p:cNvPr id="5" name="Immagine 4"/>
          <p:cNvPicPr>
            <a:picLocks noChangeAspect="1"/>
          </p:cNvPicPr>
          <p:nvPr/>
        </p:nvPicPr>
        <p:blipFill>
          <a:blip r:embed="rId2"/>
          <a:stretch>
            <a:fillRect/>
          </a:stretch>
        </p:blipFill>
        <p:spPr>
          <a:xfrm>
            <a:off x="7030516" y="1844824"/>
            <a:ext cx="4202832" cy="4202832"/>
          </a:xfrm>
          <a:prstGeom prst="rect">
            <a:avLst/>
          </a:prstGeom>
          <a:ln w="57150">
            <a:solidFill>
              <a:srgbClr val="FF0000"/>
            </a:solidFill>
          </a:ln>
        </p:spPr>
      </p:pic>
      <p:sp>
        <p:nvSpPr>
          <p:cNvPr id="6" name="Pagina iniziale 5">
            <a:hlinkClick r:id="rId3" action="ppaction://hlinksldjump" highlightClick="1"/>
          </p:cNvPr>
          <p:cNvSpPr/>
          <p:nvPr/>
        </p:nvSpPr>
        <p:spPr>
          <a:xfrm>
            <a:off x="11017324" y="6254142"/>
            <a:ext cx="432048" cy="476672"/>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Avanti o successivo 6">
            <a:hlinkClick r:id="" action="ppaction://hlinkshowjump?jump=nextslide" highlightClick="1"/>
          </p:cNvPr>
          <p:cNvSpPr/>
          <p:nvPr/>
        </p:nvSpPr>
        <p:spPr>
          <a:xfrm>
            <a:off x="11567020" y="6255076"/>
            <a:ext cx="432048" cy="476672"/>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591742467"/>
      </p:ext>
    </p:extLst>
  </p:cSld>
  <p:clrMapOvr>
    <a:masterClrMapping/>
  </p:clrMapOvr>
  <p:transition xmlns:p14="http://schemas.microsoft.com/office/powerpoint/2010/main" spd="slow" advClick="0">
    <p:fade/>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olo 12"/>
          <p:cNvSpPr>
            <a:spLocks noGrp="1"/>
          </p:cNvSpPr>
          <p:nvPr>
            <p:ph type="title"/>
          </p:nvPr>
        </p:nvSpPr>
        <p:spPr/>
        <p:txBody>
          <a:bodyPr>
            <a:normAutofit/>
          </a:bodyPr>
          <a:lstStyle/>
          <a:p>
            <a:pPr lvl="0" algn="ctr" eaLnBrk="0" fontAlgn="base" hangingPunct="0">
              <a:lnSpc>
                <a:spcPct val="100000"/>
              </a:lnSpc>
              <a:spcAft>
                <a:spcPct val="0"/>
              </a:spcAft>
            </a:pPr>
            <a:r>
              <a:rPr lang="es-ES" altLang="it-IT" sz="4400" dirty="0" smtClean="0">
                <a:solidFill>
                  <a:schemeClr val="accent1">
                    <a:lumMod val="60000"/>
                    <a:lumOff val="40000"/>
                  </a:schemeClr>
                </a:solidFill>
                <a:latin typeface="Algerian" panose="04020705040A02060702" pitchFamily="82" charset="0"/>
              </a:rPr>
              <a:t>¿</a:t>
            </a:r>
            <a:r>
              <a:rPr lang="es-ES" altLang="it-IT" sz="4400" dirty="0" smtClean="0">
                <a:solidFill>
                  <a:schemeClr val="accent1">
                    <a:lumMod val="60000"/>
                    <a:lumOff val="40000"/>
                  </a:schemeClr>
                </a:solidFill>
                <a:latin typeface="Algerian" panose="04020705040A02060702" pitchFamily="82" charset="0"/>
              </a:rPr>
              <a:t>DE </a:t>
            </a:r>
            <a:r>
              <a:rPr lang="es-ES" altLang="it-IT" sz="4400" dirty="0" smtClean="0">
                <a:solidFill>
                  <a:schemeClr val="accent1">
                    <a:lumMod val="60000"/>
                    <a:lumOff val="40000"/>
                  </a:schemeClr>
                </a:solidFill>
                <a:latin typeface="Algerian" panose="04020705040A02060702" pitchFamily="82" charset="0"/>
              </a:rPr>
              <a:t>QUÉ HABLAMOS?</a:t>
            </a:r>
            <a:r>
              <a:rPr lang="es-ES" altLang="it-IT" sz="2000" dirty="0" smtClean="0">
                <a:solidFill>
                  <a:schemeClr val="accent1">
                    <a:lumMod val="60000"/>
                    <a:lumOff val="40000"/>
                  </a:schemeClr>
                </a:solidFill>
                <a:latin typeface="Algerian" panose="04020705040A02060702" pitchFamily="82" charset="0"/>
              </a:rPr>
              <a:t> </a:t>
            </a:r>
            <a:endParaRPr lang="es-ES" altLang="it-IT" dirty="0">
              <a:solidFill>
                <a:schemeClr val="accent1">
                  <a:lumMod val="60000"/>
                  <a:lumOff val="40000"/>
                </a:schemeClr>
              </a:solidFill>
              <a:latin typeface="Algerian" panose="04020705040A02060702" pitchFamily="82" charset="0"/>
            </a:endParaRPr>
          </a:p>
        </p:txBody>
      </p:sp>
      <p:sp>
        <p:nvSpPr>
          <p:cNvPr id="14" name="Segnaposto contenuto 13"/>
          <p:cNvSpPr>
            <a:spLocks noGrp="1"/>
          </p:cNvSpPr>
          <p:nvPr>
            <p:ph idx="1"/>
          </p:nvPr>
        </p:nvSpPr>
        <p:spPr/>
        <p:txBody>
          <a:bodyPr>
            <a:normAutofit/>
          </a:bodyPr>
          <a:lstStyle/>
          <a:p>
            <a:pPr>
              <a:buClr>
                <a:schemeClr val="tx1"/>
              </a:buClr>
              <a:buFont typeface="Wingdings" panose="05000000000000000000" pitchFamily="2" charset="2"/>
              <a:buChar char="q"/>
            </a:pPr>
            <a:r>
              <a:rPr lang="it-IT" sz="3200" dirty="0" smtClean="0">
                <a:latin typeface="Algerian" panose="04020705040A02060702" pitchFamily="82" charset="0"/>
                <a:cs typeface="AngsanaUPC" panose="02020603050405020304" pitchFamily="18" charset="-34"/>
                <a:hlinkClick r:id="rId2" action="ppaction://hlinksldjump"/>
              </a:rPr>
              <a:t> PANAMA</a:t>
            </a:r>
            <a:endParaRPr lang="it-IT" sz="3200" dirty="0" smtClean="0">
              <a:latin typeface="Algerian" panose="04020705040A02060702" pitchFamily="82" charset="0"/>
              <a:cs typeface="AngsanaUPC" panose="02020603050405020304" pitchFamily="18" charset="-34"/>
            </a:endParaRPr>
          </a:p>
          <a:p>
            <a:pPr>
              <a:buClr>
                <a:schemeClr val="tx1"/>
              </a:buClr>
              <a:buFont typeface="Wingdings" panose="05000000000000000000" pitchFamily="2" charset="2"/>
              <a:buChar char="q"/>
            </a:pPr>
            <a:r>
              <a:rPr lang="it-IT" sz="3200" dirty="0" smtClean="0">
                <a:latin typeface="Algerian" panose="04020705040A02060702" pitchFamily="82" charset="0"/>
                <a:cs typeface="AngsanaUPC" panose="02020603050405020304" pitchFamily="18" charset="-34"/>
                <a:hlinkClick r:id="rId3" action="ppaction://hlinksldjump"/>
              </a:rPr>
              <a:t> GUATEMALA</a:t>
            </a:r>
            <a:endParaRPr lang="it-IT" sz="3200" dirty="0" smtClean="0">
              <a:latin typeface="Algerian" panose="04020705040A02060702" pitchFamily="82" charset="0"/>
              <a:cs typeface="AngsanaUPC" panose="02020603050405020304" pitchFamily="18" charset="-34"/>
            </a:endParaRPr>
          </a:p>
          <a:p>
            <a:pPr>
              <a:buClr>
                <a:schemeClr val="tx1"/>
              </a:buClr>
              <a:buFont typeface="Wingdings" panose="05000000000000000000" pitchFamily="2" charset="2"/>
              <a:buChar char="q"/>
            </a:pPr>
            <a:r>
              <a:rPr lang="it-IT" sz="3200" dirty="0" smtClean="0">
                <a:latin typeface="Algerian" panose="04020705040A02060702" pitchFamily="82" charset="0"/>
                <a:cs typeface="AngsanaUPC" panose="02020603050405020304" pitchFamily="18" charset="-34"/>
                <a:hlinkClick r:id="rId4" action="ppaction://hlinksldjump"/>
              </a:rPr>
              <a:t> EL SALVADOR </a:t>
            </a:r>
            <a:endParaRPr lang="it-IT" sz="3200" dirty="0" smtClean="0">
              <a:latin typeface="Algerian" panose="04020705040A02060702" pitchFamily="82" charset="0"/>
              <a:cs typeface="AngsanaUPC" panose="02020603050405020304" pitchFamily="18" charset="-34"/>
            </a:endParaRPr>
          </a:p>
          <a:p>
            <a:pPr>
              <a:buClr>
                <a:schemeClr val="tx1"/>
              </a:buClr>
              <a:buFont typeface="Wingdings" panose="05000000000000000000" pitchFamily="2" charset="2"/>
              <a:buChar char="q"/>
            </a:pPr>
            <a:r>
              <a:rPr lang="it-IT" sz="3200" dirty="0" smtClean="0">
                <a:latin typeface="Algerian" panose="04020705040A02060702" pitchFamily="82" charset="0"/>
                <a:cs typeface="AngsanaUPC" panose="02020603050405020304" pitchFamily="18" charset="-34"/>
                <a:hlinkClick r:id="rId5" action="ppaction://hlinksldjump"/>
              </a:rPr>
              <a:t> HONDURAS </a:t>
            </a:r>
            <a:endParaRPr lang="it-IT" sz="3200" dirty="0" smtClean="0">
              <a:latin typeface="Algerian" panose="04020705040A02060702" pitchFamily="82" charset="0"/>
              <a:cs typeface="AngsanaUPC" panose="02020603050405020304" pitchFamily="18" charset="-34"/>
            </a:endParaRPr>
          </a:p>
          <a:p>
            <a:pPr>
              <a:buClr>
                <a:schemeClr val="tx1"/>
              </a:buClr>
              <a:buFont typeface="Wingdings" panose="05000000000000000000" pitchFamily="2" charset="2"/>
              <a:buChar char="q"/>
            </a:pPr>
            <a:r>
              <a:rPr lang="it-IT" sz="3200" dirty="0" smtClean="0">
                <a:latin typeface="Algerian" panose="04020705040A02060702" pitchFamily="82" charset="0"/>
                <a:cs typeface="AngsanaUPC" panose="02020603050405020304" pitchFamily="18" charset="-34"/>
                <a:hlinkClick r:id="rId6" action="ppaction://hlinksldjump"/>
              </a:rPr>
              <a:t> NICARAGUA</a:t>
            </a:r>
            <a:endParaRPr lang="it-IT" sz="3200" dirty="0" smtClean="0">
              <a:latin typeface="Algerian" panose="04020705040A02060702" pitchFamily="82" charset="0"/>
              <a:cs typeface="AngsanaUPC" panose="02020603050405020304" pitchFamily="18" charset="-34"/>
            </a:endParaRPr>
          </a:p>
          <a:p>
            <a:pPr>
              <a:buClr>
                <a:schemeClr val="tx1"/>
              </a:buClr>
              <a:buFont typeface="Wingdings" panose="05000000000000000000" pitchFamily="2" charset="2"/>
              <a:buChar char="q"/>
            </a:pPr>
            <a:r>
              <a:rPr lang="it-IT" sz="3200" dirty="0" smtClean="0">
                <a:latin typeface="Algerian" panose="04020705040A02060702" pitchFamily="82" charset="0"/>
                <a:cs typeface="AngsanaUPC" panose="02020603050405020304" pitchFamily="18" charset="-34"/>
                <a:hlinkClick r:id="rId7" action="ppaction://hlinksldjump"/>
              </a:rPr>
              <a:t> COSTA RICA</a:t>
            </a:r>
            <a:endParaRPr lang="it-IT" sz="3200" dirty="0" smtClean="0">
              <a:latin typeface="Algerian" panose="04020705040A02060702" pitchFamily="82" charset="0"/>
              <a:cs typeface="AngsanaUPC" panose="02020603050405020304" pitchFamily="18" charset="-34"/>
            </a:endParaRPr>
          </a:p>
          <a:p>
            <a:pPr marL="0" indent="0">
              <a:buClr>
                <a:schemeClr val="tx1"/>
              </a:buClr>
              <a:buNone/>
            </a:pPr>
            <a:endParaRPr lang="it-IT" dirty="0"/>
          </a:p>
        </p:txBody>
      </p:sp>
      <p:sp>
        <p:nvSpPr>
          <p:cNvPr id="2" name="Avanti o successivo 1">
            <a:hlinkClick r:id="" action="ppaction://hlinkshowjump?jump=nextslide" highlightClick="1"/>
          </p:cNvPr>
          <p:cNvSpPr/>
          <p:nvPr/>
        </p:nvSpPr>
        <p:spPr>
          <a:xfrm>
            <a:off x="11567020" y="6381328"/>
            <a:ext cx="288032" cy="288032"/>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Indietro o precedente 2">
            <a:hlinkClick r:id="" action="ppaction://hlinkshowjump?jump=previousslide" highlightClick="1"/>
          </p:cNvPr>
          <p:cNvSpPr/>
          <p:nvPr/>
        </p:nvSpPr>
        <p:spPr>
          <a:xfrm>
            <a:off x="11123613" y="6381328"/>
            <a:ext cx="299391" cy="288032"/>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143704155"/>
      </p:ext>
    </p:extLst>
  </p:cSld>
  <p:clrMapOvr>
    <a:masterClrMapping/>
  </p:clrMapOvr>
  <p:transition xmlns:p14="http://schemas.microsoft.com/office/powerpoint/2010/main" spd="slow" advClick="0">
    <p:fade/>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3574132" y="188640"/>
            <a:ext cx="5077031" cy="923330"/>
          </a:xfrm>
          <a:prstGeom prst="rect">
            <a:avLst/>
          </a:prstGeom>
          <a:noFill/>
        </p:spPr>
        <p:txBody>
          <a:bodyPr wrap="none" lIns="91440" tIns="45720" rIns="91440" bIns="45720">
            <a:spAutoFit/>
          </a:bodyPr>
          <a:lstStyle/>
          <a:p>
            <a:pPr algn="ctr"/>
            <a:r>
              <a:rPr lang="it-IT" sz="54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MONUMENTOS</a:t>
            </a:r>
            <a:endParaRPr lang="it-IT"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4" name="Rettangolo 3"/>
          <p:cNvSpPr/>
          <p:nvPr/>
        </p:nvSpPr>
        <p:spPr>
          <a:xfrm>
            <a:off x="1773932" y="2133899"/>
            <a:ext cx="4846612" cy="3170099"/>
          </a:xfrm>
          <a:prstGeom prst="rect">
            <a:avLst/>
          </a:prstGeom>
        </p:spPr>
        <p:txBody>
          <a:bodyPr wrap="square">
            <a:spAutoFit/>
          </a:bodyPr>
          <a:lstStyle/>
          <a:p>
            <a:pPr algn="ctr"/>
            <a:r>
              <a:rPr lang="es-ES" sz="2000" dirty="0">
                <a:latin typeface="Arial" panose="020B0604020202020204" pitchFamily="34" charset="0"/>
              </a:rPr>
              <a:t>La Catedral de León, también conocida como Basílica Catedral de la Asunción de León, y "Catedral de la luz", cuyo nombre oficial es Insigne y Real Basílica Catedral de la Asunción de la Bienaventurada Virgen María, es una </a:t>
            </a:r>
            <a:r>
              <a:rPr lang="es-ES" sz="2000" dirty="0" smtClean="0">
                <a:latin typeface="Arial" panose="020B0604020202020204" pitchFamily="34" charset="0"/>
              </a:rPr>
              <a:t>catedral</a:t>
            </a:r>
            <a:r>
              <a:rPr lang="es-ES" sz="2000" dirty="0">
                <a:latin typeface="Arial" panose="020B0604020202020204" pitchFamily="34" charset="0"/>
              </a:rPr>
              <a:t> </a:t>
            </a:r>
            <a:r>
              <a:rPr lang="es-ES" sz="2000" dirty="0" smtClean="0">
                <a:latin typeface="Arial" panose="020B0604020202020204" pitchFamily="34" charset="0"/>
              </a:rPr>
              <a:t>de </a:t>
            </a:r>
            <a:r>
              <a:rPr lang="es-ES" sz="2000" dirty="0">
                <a:latin typeface="Arial" panose="020B0604020202020204" pitchFamily="34" charset="0"/>
              </a:rPr>
              <a:t>construcción barroca colonial ubicada en la ciudad de León, Departamento de León, </a:t>
            </a:r>
            <a:r>
              <a:rPr lang="es-ES" sz="2000" dirty="0" smtClean="0">
                <a:latin typeface="Arial" panose="020B0604020202020204" pitchFamily="34" charset="0"/>
              </a:rPr>
              <a:t>Nicaragua.</a:t>
            </a:r>
            <a:endParaRPr lang="it-IT" sz="2000" dirty="0"/>
          </a:p>
        </p:txBody>
      </p:sp>
      <p:pic>
        <p:nvPicPr>
          <p:cNvPr id="5" name="Immagine 4"/>
          <p:cNvPicPr>
            <a:picLocks noChangeAspect="1"/>
          </p:cNvPicPr>
          <p:nvPr/>
        </p:nvPicPr>
        <p:blipFill>
          <a:blip r:embed="rId2"/>
          <a:stretch>
            <a:fillRect/>
          </a:stretch>
        </p:blipFill>
        <p:spPr>
          <a:xfrm>
            <a:off x="7174532" y="2204864"/>
            <a:ext cx="4037560" cy="3028170"/>
          </a:xfrm>
          <a:prstGeom prst="rect">
            <a:avLst/>
          </a:prstGeom>
          <a:ln w="57150">
            <a:solidFill>
              <a:srgbClr val="FF0000"/>
            </a:solidFill>
          </a:ln>
        </p:spPr>
      </p:pic>
      <p:sp>
        <p:nvSpPr>
          <p:cNvPr id="6" name="Avanti o successivo 5">
            <a:hlinkClick r:id="" action="ppaction://hlinkshowjump?jump=nextslide" highlightClick="1"/>
          </p:cNvPr>
          <p:cNvSpPr/>
          <p:nvPr/>
        </p:nvSpPr>
        <p:spPr>
          <a:xfrm>
            <a:off x="11062964" y="6309320"/>
            <a:ext cx="360040" cy="36004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Indietro o precedente 6">
            <a:hlinkClick r:id="" action="ppaction://hlinkshowjump?jump=previousslide" highlightClick="1"/>
          </p:cNvPr>
          <p:cNvSpPr/>
          <p:nvPr/>
        </p:nvSpPr>
        <p:spPr>
          <a:xfrm>
            <a:off x="10342884" y="6237312"/>
            <a:ext cx="432048" cy="432048"/>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721469571"/>
      </p:ext>
    </p:extLst>
  </p:cSld>
  <p:clrMapOvr>
    <a:masterClrMapping/>
  </p:clrMapOvr>
  <p:transition xmlns:p14="http://schemas.microsoft.com/office/powerpoint/2010/main" spd="slow" advClick="0">
    <p:fade/>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5302324" y="332656"/>
            <a:ext cx="2359941" cy="923330"/>
          </a:xfrm>
          <a:prstGeom prst="rect">
            <a:avLst/>
          </a:prstGeom>
          <a:noFill/>
        </p:spPr>
        <p:txBody>
          <a:bodyPr wrap="none" lIns="91440" tIns="45720" rIns="91440" bIns="45720">
            <a:spAutoFit/>
          </a:bodyPr>
          <a:lstStyle/>
          <a:p>
            <a:pPr algn="ctr"/>
            <a:r>
              <a:rPr lang="it-IT" sz="54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CLIMA</a:t>
            </a:r>
            <a:endParaRPr lang="it-IT"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4" name="Rettangolo 3"/>
          <p:cNvSpPr/>
          <p:nvPr/>
        </p:nvSpPr>
        <p:spPr>
          <a:xfrm>
            <a:off x="1485900" y="1598890"/>
            <a:ext cx="5904656" cy="4524315"/>
          </a:xfrm>
          <a:prstGeom prst="rect">
            <a:avLst/>
          </a:prstGeom>
        </p:spPr>
        <p:txBody>
          <a:bodyPr wrap="square">
            <a:spAutoFit/>
          </a:bodyPr>
          <a:lstStyle/>
          <a:p>
            <a:pPr algn="ctr"/>
            <a:r>
              <a:rPr lang="es-ES" sz="2400" dirty="0">
                <a:latin typeface="Arial" panose="020B0604020202020204" pitchFamily="34" charset="0"/>
              </a:rPr>
              <a:t>Nicaragua al ubicarse en la Zona Intertropical posee un clima tropical con variaciones dependiendo del relieve y la altitud; </a:t>
            </a:r>
            <a:r>
              <a:rPr lang="es-ES" sz="2400" dirty="0" smtClean="0">
                <a:latin typeface="Arial" panose="020B0604020202020204" pitchFamily="34" charset="0"/>
              </a:rPr>
              <a:t>además </a:t>
            </a:r>
            <a:r>
              <a:rPr lang="es-ES" sz="2400" dirty="0">
                <a:latin typeface="Arial" panose="020B0604020202020204" pitchFamily="34" charset="0"/>
              </a:rPr>
              <a:t>incluye los vientos alisios del Océano Pacífico y el Mar Caribe. El clima de la costa Pacífica es cálido durante todo el año y muy árido con un periodo estival muy seco y una estación de lluvias y alta humedad desde a mediados de mayo hasta principio de noviembre pero, con cortos periodos de calor y sequedad entre junio y julio.</a:t>
            </a:r>
            <a:endParaRPr lang="it-IT" sz="2400" dirty="0"/>
          </a:p>
        </p:txBody>
      </p:sp>
      <p:pic>
        <p:nvPicPr>
          <p:cNvPr id="5" name="Immagine 4"/>
          <p:cNvPicPr>
            <a:picLocks noChangeAspect="1"/>
          </p:cNvPicPr>
          <p:nvPr/>
        </p:nvPicPr>
        <p:blipFill>
          <a:blip r:embed="rId2"/>
          <a:stretch>
            <a:fillRect/>
          </a:stretch>
        </p:blipFill>
        <p:spPr>
          <a:xfrm>
            <a:off x="7662265" y="1772815"/>
            <a:ext cx="4227190" cy="4176464"/>
          </a:xfrm>
          <a:prstGeom prst="rect">
            <a:avLst/>
          </a:prstGeom>
          <a:ln w="57150">
            <a:solidFill>
              <a:srgbClr val="FF0000"/>
            </a:solidFill>
          </a:ln>
        </p:spPr>
      </p:pic>
      <p:sp>
        <p:nvSpPr>
          <p:cNvPr id="6" name="Avanti o successivo 5">
            <a:hlinkClick r:id="" action="ppaction://hlinkshowjump?jump=nextslide" highlightClick="1"/>
          </p:cNvPr>
          <p:cNvSpPr/>
          <p:nvPr/>
        </p:nvSpPr>
        <p:spPr>
          <a:xfrm>
            <a:off x="11567020" y="6381328"/>
            <a:ext cx="322435" cy="36004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Indietro o precedente 6">
            <a:hlinkClick r:id="" action="ppaction://hlinkshowjump?jump=previousslide" highlightClick="1"/>
          </p:cNvPr>
          <p:cNvSpPr/>
          <p:nvPr/>
        </p:nvSpPr>
        <p:spPr>
          <a:xfrm>
            <a:off x="10846940" y="6309320"/>
            <a:ext cx="432048" cy="432048"/>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511420733"/>
      </p:ext>
    </p:extLst>
  </p:cSld>
  <p:clrMapOvr>
    <a:masterClrMapping/>
  </p:clrMapOvr>
  <p:transition xmlns:p14="http://schemas.microsoft.com/office/powerpoint/2010/main" spd="slow" advClick="0">
    <p:fade/>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3574132" y="260648"/>
            <a:ext cx="5450531" cy="923330"/>
          </a:xfrm>
          <a:prstGeom prst="rect">
            <a:avLst/>
          </a:prstGeom>
          <a:noFill/>
        </p:spPr>
        <p:txBody>
          <a:bodyPr wrap="none" lIns="91440" tIns="45720" rIns="91440" bIns="45720">
            <a:spAutoFit/>
          </a:bodyPr>
          <a:lstStyle/>
          <a:p>
            <a:pPr algn="ctr"/>
            <a:r>
              <a:rPr lang="it-IT" sz="5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FLORA Y FAUNA</a:t>
            </a:r>
            <a:endParaRPr lang="it-IT"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4" name="Rettangolo 3"/>
          <p:cNvSpPr/>
          <p:nvPr/>
        </p:nvSpPr>
        <p:spPr>
          <a:xfrm>
            <a:off x="1989956" y="2140154"/>
            <a:ext cx="4774604" cy="3416320"/>
          </a:xfrm>
          <a:prstGeom prst="rect">
            <a:avLst/>
          </a:prstGeom>
        </p:spPr>
        <p:txBody>
          <a:bodyPr wrap="square">
            <a:spAutoFit/>
          </a:bodyPr>
          <a:lstStyle/>
          <a:p>
            <a:pPr algn="ctr"/>
            <a:r>
              <a:rPr lang="es-ES" sz="2400" dirty="0">
                <a:latin typeface="Arial" panose="020B0604020202020204" pitchFamily="34" charset="0"/>
              </a:rPr>
              <a:t>Nicaragua se localiza en el centro del continente americano, esta privilegiada localización provoca que el país albergue una gran biodiversidad. En el país se localizan la mayoría de especies del Neártico y de la Región Neotropical, con la excepción de las especies de altas latitudes.</a:t>
            </a:r>
            <a:endParaRPr lang="it-IT" sz="2400" dirty="0"/>
          </a:p>
        </p:txBody>
      </p:sp>
      <p:pic>
        <p:nvPicPr>
          <p:cNvPr id="5" name="Immagine 4"/>
          <p:cNvPicPr>
            <a:picLocks noChangeAspect="1"/>
          </p:cNvPicPr>
          <p:nvPr/>
        </p:nvPicPr>
        <p:blipFill>
          <a:blip r:embed="rId2"/>
          <a:stretch>
            <a:fillRect/>
          </a:stretch>
        </p:blipFill>
        <p:spPr>
          <a:xfrm>
            <a:off x="7606580" y="2492896"/>
            <a:ext cx="3566889" cy="2710836"/>
          </a:xfrm>
          <a:prstGeom prst="rect">
            <a:avLst/>
          </a:prstGeom>
          <a:ln w="57150">
            <a:solidFill>
              <a:srgbClr val="FF0000"/>
            </a:solidFill>
          </a:ln>
        </p:spPr>
      </p:pic>
    </p:spTree>
    <p:extLst>
      <p:ext uri="{BB962C8B-B14F-4D97-AF65-F5344CB8AC3E}">
        <p14:creationId xmlns:p14="http://schemas.microsoft.com/office/powerpoint/2010/main" val="3567026119"/>
      </p:ext>
    </p:extLst>
  </p:cSld>
  <p:clrMapOvr>
    <a:masterClrMapping/>
  </p:clrMapOvr>
  <p:transition xmlns:p14="http://schemas.microsoft.com/office/powerpoint/2010/main" spd="slow" advClick="0">
    <p:fade/>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1557908" y="764704"/>
            <a:ext cx="5040560" cy="4893647"/>
          </a:xfrm>
          <a:prstGeom prst="rect">
            <a:avLst/>
          </a:prstGeom>
        </p:spPr>
        <p:txBody>
          <a:bodyPr wrap="square">
            <a:spAutoFit/>
          </a:bodyPr>
          <a:lstStyle/>
          <a:p>
            <a:pPr algn="ctr"/>
            <a:r>
              <a:rPr lang="es-ES" sz="2400" dirty="0">
                <a:latin typeface="Arial" panose="020B0604020202020204" pitchFamily="34" charset="0"/>
              </a:rPr>
              <a:t>Este conjunto de factores junto con el clima y las ligeras variaciones altitudinales permiten que el país de cobijo a 248 especies de anfibios y reptiles, 183 especies de mamíferos, 705 especies de aves, 640 especies de peces y unas 5796 especies de plantas. Todas estas especies se distribuyen en los diferentes biomas del país: selvas umbrófilas, selvas tropófilas, bosques de coníferas, sabanas y matorrales.</a:t>
            </a:r>
            <a:endParaRPr lang="it-IT" sz="2400" dirty="0"/>
          </a:p>
        </p:txBody>
      </p:sp>
      <p:pic>
        <p:nvPicPr>
          <p:cNvPr id="4" name="Immagine 3"/>
          <p:cNvPicPr>
            <a:picLocks noChangeAspect="1"/>
          </p:cNvPicPr>
          <p:nvPr/>
        </p:nvPicPr>
        <p:blipFill>
          <a:blip r:embed="rId2"/>
          <a:stretch>
            <a:fillRect/>
          </a:stretch>
        </p:blipFill>
        <p:spPr>
          <a:xfrm>
            <a:off x="6886500" y="1438736"/>
            <a:ext cx="4705350" cy="3257550"/>
          </a:xfrm>
          <a:prstGeom prst="rect">
            <a:avLst/>
          </a:prstGeom>
          <a:ln w="57150">
            <a:solidFill>
              <a:srgbClr val="FF0000"/>
            </a:solidFill>
          </a:ln>
        </p:spPr>
      </p:pic>
      <p:sp>
        <p:nvSpPr>
          <p:cNvPr id="5" name="Pagina iniziale 4">
            <a:hlinkClick r:id="rId3" action="ppaction://hlinksldjump" highlightClick="1"/>
          </p:cNvPr>
          <p:cNvSpPr/>
          <p:nvPr/>
        </p:nvSpPr>
        <p:spPr>
          <a:xfrm>
            <a:off x="11591850" y="6237312"/>
            <a:ext cx="407218" cy="504056"/>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Indietro o precedente 5">
            <a:hlinkClick r:id="" action="ppaction://hlinkshowjump?jump=previousslide" highlightClick="1"/>
          </p:cNvPr>
          <p:cNvSpPr/>
          <p:nvPr/>
        </p:nvSpPr>
        <p:spPr>
          <a:xfrm>
            <a:off x="10918948" y="6165304"/>
            <a:ext cx="432048" cy="504056"/>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extLst>
      <p:ext uri="{BB962C8B-B14F-4D97-AF65-F5344CB8AC3E}">
        <p14:creationId xmlns:p14="http://schemas.microsoft.com/office/powerpoint/2010/main" val="477983121"/>
      </p:ext>
    </p:extLst>
  </p:cSld>
  <p:clrMapOvr>
    <a:masterClrMapping/>
  </p:clrMapOvr>
  <p:transition xmlns:p14="http://schemas.microsoft.com/office/powerpoint/2010/main" spd="slow" advClick="0">
    <p:fade/>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la 5"/>
          <p:cNvGraphicFramePr>
            <a:graphicFrameLocks noGrp="1"/>
          </p:cNvGraphicFramePr>
          <p:nvPr>
            <p:extLst>
              <p:ext uri="{D42A27DB-BD31-4B8C-83A1-F6EECF244321}">
                <p14:modId xmlns:p14="http://schemas.microsoft.com/office/powerpoint/2010/main" val="1543368066"/>
              </p:ext>
            </p:extLst>
          </p:nvPr>
        </p:nvGraphicFramePr>
        <p:xfrm>
          <a:off x="1773932" y="1316961"/>
          <a:ext cx="4320480" cy="5139809"/>
        </p:xfrm>
        <a:graphic>
          <a:graphicData uri="http://schemas.openxmlformats.org/drawingml/2006/table">
            <a:tbl>
              <a:tblPr firstRow="1" bandRow="1">
                <a:tableStyleId>{00A15C55-8517-42AA-B614-E9B94910E393}</a:tableStyleId>
              </a:tblPr>
              <a:tblGrid>
                <a:gridCol w="1944216">
                  <a:extLst>
                    <a:ext uri="{9D8B030D-6E8A-4147-A177-3AD203B41FA5}">
                      <a16:colId xmlns="" xmlns:a16="http://schemas.microsoft.com/office/drawing/2014/main" val="869509770"/>
                    </a:ext>
                  </a:extLst>
                </a:gridCol>
                <a:gridCol w="2376264">
                  <a:extLst>
                    <a:ext uri="{9D8B030D-6E8A-4147-A177-3AD203B41FA5}">
                      <a16:colId xmlns="" xmlns:a16="http://schemas.microsoft.com/office/drawing/2014/main" val="3595394956"/>
                    </a:ext>
                  </a:extLst>
                </a:gridCol>
              </a:tblGrid>
              <a:tr h="834225">
                <a:tc>
                  <a:txBody>
                    <a:bodyPr/>
                    <a:lstStyle/>
                    <a:p>
                      <a:endParaRPr lang="it-IT" dirty="0"/>
                    </a:p>
                  </a:txBody>
                  <a:tcPr/>
                </a:tc>
                <a:tc>
                  <a:txBody>
                    <a:bodyPr/>
                    <a:lstStyle/>
                    <a:p>
                      <a:r>
                        <a:rPr lang="it-IT" dirty="0" err="1" smtClean="0"/>
                        <a:t>Datos</a:t>
                      </a:r>
                      <a:r>
                        <a:rPr lang="it-IT" dirty="0" smtClean="0"/>
                        <a:t> </a:t>
                      </a:r>
                      <a:endParaRPr lang="it-IT" dirty="0"/>
                    </a:p>
                  </a:txBody>
                  <a:tcPr/>
                </a:tc>
                <a:extLst>
                  <a:ext uri="{0D108BD9-81ED-4DB2-BD59-A6C34878D82A}">
                    <a16:rowId xmlns="" xmlns:a16="http://schemas.microsoft.com/office/drawing/2014/main" val="1590506372"/>
                  </a:ext>
                </a:extLst>
              </a:tr>
              <a:tr h="9686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u="none" strike="noStrike" dirty="0">
                          <a:effectLst/>
                        </a:rPr>
                        <a:t>Capital</a:t>
                      </a:r>
                      <a:endParaRPr lang="it-IT" dirty="0">
                        <a:effectLst/>
                      </a:endParaRPr>
                    </a:p>
                    <a:p>
                      <a:endParaRPr lang="it-IT" dirty="0">
                        <a:solidFill>
                          <a:schemeClr val="bg1"/>
                        </a:solidFill>
                      </a:endParaRPr>
                    </a:p>
                  </a:txBody>
                  <a:tcPr/>
                </a:tc>
                <a:tc>
                  <a:txBody>
                    <a:bodyPr/>
                    <a:lstStyle/>
                    <a:p>
                      <a:r>
                        <a:rPr lang="it-IT" dirty="0">
                          <a:solidFill>
                            <a:schemeClr val="bg1"/>
                          </a:solidFill>
                        </a:rPr>
                        <a:t> San José </a:t>
                      </a:r>
                    </a:p>
                  </a:txBody>
                  <a:tcPr/>
                </a:tc>
                <a:extLst>
                  <a:ext uri="{0D108BD9-81ED-4DB2-BD59-A6C34878D82A}">
                    <a16:rowId xmlns="" xmlns:a16="http://schemas.microsoft.com/office/drawing/2014/main" val="936348627"/>
                  </a:ext>
                </a:extLst>
              </a:tr>
              <a:tr h="834225">
                <a:tc>
                  <a:txBody>
                    <a:bodyPr/>
                    <a:lstStyle/>
                    <a:p>
                      <a:r>
                        <a:rPr lang="it-IT" sz="1800" u="none" strike="noStrike" kern="1200" dirty="0">
                          <a:effectLst/>
                        </a:rPr>
                        <a:t>Forma de gobierno</a:t>
                      </a:r>
                      <a:endParaRPr lang="it-IT" b="0" dirty="0"/>
                    </a:p>
                  </a:txBody>
                  <a:tcPr/>
                </a:tc>
                <a:tc>
                  <a:txBody>
                    <a:bodyPr/>
                    <a:lstStyle/>
                    <a:p>
                      <a:r>
                        <a:rPr lang="it-IT" dirty="0" err="1"/>
                        <a:t>República</a:t>
                      </a:r>
                      <a:r>
                        <a:rPr lang="it-IT" dirty="0"/>
                        <a:t> </a:t>
                      </a:r>
                      <a:r>
                        <a:rPr lang="it-IT" dirty="0" err="1" smtClean="0"/>
                        <a:t>presidencial</a:t>
                      </a:r>
                      <a:endParaRPr lang="it-IT" dirty="0"/>
                    </a:p>
                  </a:txBody>
                  <a:tcPr/>
                </a:tc>
                <a:extLst>
                  <a:ext uri="{0D108BD9-81ED-4DB2-BD59-A6C34878D82A}">
                    <a16:rowId xmlns="" xmlns:a16="http://schemas.microsoft.com/office/drawing/2014/main" val="1218161276"/>
                  </a:ext>
                </a:extLst>
              </a:tr>
              <a:tr h="834225">
                <a:tc>
                  <a:txBody>
                    <a:bodyPr/>
                    <a:lstStyle/>
                    <a:p>
                      <a:r>
                        <a:rPr lang="it-IT" sz="1800" u="none" strike="noStrike" kern="1200" dirty="0">
                          <a:effectLst/>
                        </a:rPr>
                        <a:t>Línea de costa</a:t>
                      </a:r>
                      <a:endParaRPr lang="it-IT" b="0" dirty="0"/>
                    </a:p>
                  </a:txBody>
                  <a:tcPr/>
                </a:tc>
                <a:tc>
                  <a:txBody>
                    <a:bodyPr/>
                    <a:lstStyle/>
                    <a:p>
                      <a:r>
                        <a:rPr lang="es-ES" dirty="0">
                          <a:effectLst/>
                        </a:rPr>
                        <a:t>1412 km</a:t>
                      </a:r>
                      <a:endParaRPr lang="it-IT" b="0" dirty="0"/>
                    </a:p>
                  </a:txBody>
                  <a:tcPr/>
                </a:tc>
                <a:extLst>
                  <a:ext uri="{0D108BD9-81ED-4DB2-BD59-A6C34878D82A}">
                    <a16:rowId xmlns="" xmlns:a16="http://schemas.microsoft.com/office/drawing/2014/main" val="1652007534"/>
                  </a:ext>
                </a:extLst>
              </a:tr>
              <a:tr h="834225">
                <a:tc>
                  <a:txBody>
                    <a:bodyPr/>
                    <a:lstStyle/>
                    <a:p>
                      <a:r>
                        <a:rPr lang="it-IT" sz="1800" u="none" strike="noStrike" kern="1200" dirty="0">
                          <a:effectLst/>
                        </a:rPr>
                        <a:t>Superficie</a:t>
                      </a:r>
                      <a:endParaRPr lang="it-IT" b="0" dirty="0"/>
                    </a:p>
                  </a:txBody>
                  <a:tcPr/>
                </a:tc>
                <a:tc>
                  <a:txBody>
                    <a:bodyPr/>
                    <a:lstStyle/>
                    <a:p>
                      <a:r>
                        <a:rPr lang="it-IT" b="0" u="none" baseline="0" dirty="0"/>
                        <a:t>51 100 km</a:t>
                      </a:r>
                      <a:r>
                        <a:rPr lang="it-IT" sz="1800" u="none" kern="1200" dirty="0">
                          <a:effectLst/>
                        </a:rPr>
                        <a:t>²</a:t>
                      </a:r>
                      <a:endParaRPr lang="it-IT" b="0" u="none" dirty="0"/>
                    </a:p>
                  </a:txBody>
                  <a:tcPr/>
                </a:tc>
                <a:extLst>
                  <a:ext uri="{0D108BD9-81ED-4DB2-BD59-A6C34878D82A}">
                    <a16:rowId xmlns="" xmlns:a16="http://schemas.microsoft.com/office/drawing/2014/main" val="1956406809"/>
                  </a:ext>
                </a:extLst>
              </a:tr>
              <a:tr h="834225">
                <a:tc>
                  <a:txBody>
                    <a:bodyPr/>
                    <a:lstStyle/>
                    <a:p>
                      <a:r>
                        <a:rPr lang="it-IT" sz="1800" u="none" strike="noStrike" kern="1200" dirty="0" err="1" smtClean="0">
                          <a:solidFill>
                            <a:schemeClr val="bg1"/>
                          </a:solidFill>
                          <a:effectLst/>
                        </a:rPr>
                        <a:t>Población</a:t>
                      </a:r>
                      <a:r>
                        <a:rPr lang="it-IT" sz="1800" u="none" strike="noStrike" kern="1200" dirty="0" smtClean="0">
                          <a:solidFill>
                            <a:schemeClr val="bg1"/>
                          </a:solidFill>
                          <a:effectLst/>
                        </a:rPr>
                        <a:t> </a:t>
                      </a:r>
                      <a:r>
                        <a:rPr lang="it-IT" sz="1800" u="none" strike="noStrike" kern="1200" dirty="0" err="1" smtClean="0">
                          <a:solidFill>
                            <a:schemeClr val="bg1"/>
                          </a:solidFill>
                          <a:effectLst/>
                        </a:rPr>
                        <a:t>total</a:t>
                      </a:r>
                      <a:endParaRPr lang="it-IT" b="0" dirty="0">
                        <a:solidFill>
                          <a:schemeClr val="bg1"/>
                        </a:solidFill>
                      </a:endParaRPr>
                    </a:p>
                  </a:txBody>
                  <a:tcPr/>
                </a:tc>
                <a:tc>
                  <a:txBody>
                    <a:bodyPr/>
                    <a:lstStyle/>
                    <a:p>
                      <a:r>
                        <a:rPr lang="it-IT" sz="1800" b="0" i="0" kern="1200" dirty="0">
                          <a:solidFill>
                            <a:schemeClr val="dk1"/>
                          </a:solidFill>
                          <a:effectLst/>
                          <a:latin typeface="+mn-lt"/>
                          <a:ea typeface="+mn-ea"/>
                          <a:cs typeface="+mn-cs"/>
                        </a:rPr>
                        <a:t>4 805 000 </a:t>
                      </a:r>
                      <a:r>
                        <a:rPr lang="it-IT" sz="1800" b="0" i="0" kern="1200" dirty="0" err="1" smtClean="0">
                          <a:solidFill>
                            <a:schemeClr val="dk1"/>
                          </a:solidFill>
                          <a:effectLst/>
                          <a:latin typeface="+mn-lt"/>
                          <a:ea typeface="+mn-ea"/>
                          <a:cs typeface="+mn-cs"/>
                        </a:rPr>
                        <a:t>hab</a:t>
                      </a:r>
                      <a:r>
                        <a:rPr lang="it-IT" sz="1800" b="0" i="0" kern="1200" dirty="0">
                          <a:solidFill>
                            <a:schemeClr val="dk1"/>
                          </a:solidFill>
                          <a:effectLst/>
                          <a:latin typeface="+mn-lt"/>
                          <a:ea typeface="+mn-ea"/>
                          <a:cs typeface="+mn-cs"/>
                        </a:rPr>
                        <a:t>.</a:t>
                      </a:r>
                      <a:endParaRPr lang="it-IT" u="sng" dirty="0"/>
                    </a:p>
                  </a:txBody>
                  <a:tcPr/>
                </a:tc>
                <a:extLst>
                  <a:ext uri="{0D108BD9-81ED-4DB2-BD59-A6C34878D82A}">
                    <a16:rowId xmlns="" xmlns:a16="http://schemas.microsoft.com/office/drawing/2014/main" val="1178853248"/>
                  </a:ext>
                </a:extLst>
              </a:tr>
            </a:tbl>
          </a:graphicData>
        </a:graphic>
      </p:graphicFrame>
      <p:pic>
        <p:nvPicPr>
          <p:cNvPr id="7" name="Immagin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82444" y="1919952"/>
            <a:ext cx="5238750" cy="3933825"/>
          </a:xfrm>
          <a:prstGeom prst="roundRect">
            <a:avLst>
              <a:gd name="adj" fmla="val 16667"/>
            </a:avLst>
          </a:prstGeom>
          <a:ln>
            <a:solidFill>
              <a:srgbClr val="FF0000"/>
            </a:solid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9" name="Rettangolo 8"/>
          <p:cNvSpPr/>
          <p:nvPr/>
        </p:nvSpPr>
        <p:spPr>
          <a:xfrm>
            <a:off x="3676776" y="-516"/>
            <a:ext cx="5686172" cy="1200329"/>
          </a:xfrm>
          <a:prstGeom prst="rect">
            <a:avLst/>
          </a:prstGeom>
        </p:spPr>
        <p:txBody>
          <a:bodyPr wrap="none">
            <a:spAutoFit/>
          </a:bodyPr>
          <a:lstStyle/>
          <a:p>
            <a:pPr algn="ctr"/>
            <a:r>
              <a:rPr lang="it-IT" sz="72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COSTA RICA</a:t>
            </a:r>
          </a:p>
        </p:txBody>
      </p:sp>
      <p:sp>
        <p:nvSpPr>
          <p:cNvPr id="2" name="Avanti o successivo 1">
            <a:hlinkClick r:id="" action="ppaction://hlinkshowjump?jump=nextslide" highlightClick="1"/>
          </p:cNvPr>
          <p:cNvSpPr/>
          <p:nvPr/>
        </p:nvSpPr>
        <p:spPr>
          <a:xfrm>
            <a:off x="11621194" y="6182430"/>
            <a:ext cx="377874" cy="54868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853261823"/>
      </p:ext>
    </p:extLst>
  </p:cSld>
  <p:clrMapOvr>
    <a:masterClrMapping/>
  </p:clrMapOvr>
  <p:transition xmlns:p14="http://schemas.microsoft.com/office/powerpoint/2010/main" spd="slow" advClick="0">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4336101" y="116632"/>
            <a:ext cx="4431021" cy="1200329"/>
          </a:xfrm>
          <a:prstGeom prst="rect">
            <a:avLst/>
          </a:prstGeom>
          <a:noFill/>
        </p:spPr>
        <p:txBody>
          <a:bodyPr wrap="none" lIns="91440" tIns="45720" rIns="91440" bIns="45720">
            <a:spAutoFit/>
          </a:bodyPr>
          <a:lstStyle/>
          <a:p>
            <a:pPr algn="ctr"/>
            <a:r>
              <a:rPr lang="it-IT" sz="72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BANDERA</a:t>
            </a:r>
            <a:endParaRPr lang="it-IT" sz="72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5940" y="1988840"/>
            <a:ext cx="4970012" cy="3240360"/>
          </a:xfrm>
          <a:prstGeom prst="rect">
            <a:avLst/>
          </a:prstGeom>
        </p:spPr>
      </p:pic>
      <p:sp>
        <p:nvSpPr>
          <p:cNvPr id="7" name="Segnaposto contenuto 6"/>
          <p:cNvSpPr>
            <a:spLocks noGrp="1"/>
          </p:cNvSpPr>
          <p:nvPr>
            <p:ph sz="half" idx="1"/>
          </p:nvPr>
        </p:nvSpPr>
        <p:spPr>
          <a:xfrm>
            <a:off x="7822604" y="5410249"/>
            <a:ext cx="2215511" cy="864096"/>
          </a:xfrm>
        </p:spPr>
        <p:txBody>
          <a:bodyPr>
            <a:normAutofit/>
          </a:bodyPr>
          <a:lstStyle/>
          <a:p>
            <a:pPr marL="0" indent="0">
              <a:buNone/>
            </a:pPr>
            <a:r>
              <a:rPr lang="it-IT" sz="4400" dirty="0">
                <a:latin typeface="Verdana" panose="020B0604030504040204" pitchFamily="34" charset="0"/>
                <a:ea typeface="Verdana" panose="020B0604030504040204" pitchFamily="34" charset="0"/>
                <a:cs typeface="Verdana" panose="020B0604030504040204" pitchFamily="34" charset="0"/>
              </a:rPr>
              <a:t>Escudo</a:t>
            </a:r>
          </a:p>
        </p:txBody>
      </p:sp>
      <p:pic>
        <p:nvPicPr>
          <p:cNvPr id="11" name="Immagin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6198" y="1687750"/>
            <a:ext cx="3388321" cy="3706881"/>
          </a:xfrm>
          <a:prstGeom prst="rect">
            <a:avLst/>
          </a:prstGeom>
        </p:spPr>
      </p:pic>
      <p:sp>
        <p:nvSpPr>
          <p:cNvPr id="2" name="Indietro o precedente 1">
            <a:hlinkClick r:id="" action="ppaction://hlinkshowjump?jump=previousslide" highlightClick="1"/>
          </p:cNvPr>
          <p:cNvSpPr/>
          <p:nvPr/>
        </p:nvSpPr>
        <p:spPr>
          <a:xfrm>
            <a:off x="10846940" y="6093296"/>
            <a:ext cx="504056" cy="504056"/>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Avanti o successivo 2">
            <a:hlinkClick r:id="" action="ppaction://hlinkshowjump?jump=nextslide" highlightClick="1"/>
          </p:cNvPr>
          <p:cNvSpPr/>
          <p:nvPr/>
        </p:nvSpPr>
        <p:spPr>
          <a:xfrm>
            <a:off x="11495012" y="6067455"/>
            <a:ext cx="477789" cy="529897"/>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230065893"/>
      </p:ext>
    </p:extLst>
  </p:cSld>
  <p:clrMapOvr>
    <a:masterClrMapping/>
  </p:clrMapOvr>
  <p:transition xmlns:p14="http://schemas.microsoft.com/office/powerpoint/2010/main" spd="slow" advClick="0">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contenuto 3"/>
          <p:cNvSpPr>
            <a:spLocks noGrp="1"/>
          </p:cNvSpPr>
          <p:nvPr>
            <p:ph idx="1"/>
          </p:nvPr>
        </p:nvSpPr>
        <p:spPr>
          <a:xfrm>
            <a:off x="1740282" y="1844824"/>
            <a:ext cx="5683924" cy="4419600"/>
          </a:xfrm>
        </p:spPr>
        <p:txBody>
          <a:bodyPr>
            <a:normAutofit lnSpcReduction="10000"/>
          </a:bodyPr>
          <a:lstStyle/>
          <a:p>
            <a:pPr marL="0" indent="0" algn="ctr">
              <a:buNone/>
            </a:pPr>
            <a:r>
              <a:rPr lang="es-ES" dirty="0">
                <a:latin typeface="Verdana" panose="020B0604030504040204" pitchFamily="34" charset="0"/>
                <a:ea typeface="Verdana" panose="020B0604030504040204" pitchFamily="34" charset="0"/>
                <a:cs typeface="Verdana" panose="020B0604030504040204" pitchFamily="34" charset="0"/>
              </a:rPr>
              <a:t>Costa Rica presenta un clima tropical, con dos estaciones bien definidas: la seca y la lluviosa. La época seca inicia desde principios de diciembre hasta finales de abril, mientras que la lluviosa inicia desde principios de mayo hasta finales de noviembre. Sin embargo, la topografía del país es muy variada, con presencia de montañas, valles y llanuras en un territorio pequeño. Debido a su ubicación tropical, la temperatura no sufre variaciones drásticas.</a:t>
            </a:r>
            <a:endParaRPr lang="it-IT" dirty="0">
              <a:latin typeface="Verdana" panose="020B0604030504040204" pitchFamily="34" charset="0"/>
              <a:ea typeface="Verdana" panose="020B0604030504040204" pitchFamily="34" charset="0"/>
              <a:cs typeface="Verdana" panose="020B0604030504040204" pitchFamily="34" charset="0"/>
            </a:endParaRPr>
          </a:p>
        </p:txBody>
      </p:sp>
      <p:sp>
        <p:nvSpPr>
          <p:cNvPr id="5" name="Rettangolo 4"/>
          <p:cNvSpPr/>
          <p:nvPr/>
        </p:nvSpPr>
        <p:spPr>
          <a:xfrm>
            <a:off x="4582244" y="188640"/>
            <a:ext cx="3081293" cy="1200329"/>
          </a:xfrm>
          <a:prstGeom prst="rect">
            <a:avLst/>
          </a:prstGeom>
          <a:noFill/>
        </p:spPr>
        <p:txBody>
          <a:bodyPr wrap="none" lIns="91440" tIns="45720" rIns="91440" bIns="45720">
            <a:spAutoFit/>
          </a:bodyPr>
          <a:lstStyle/>
          <a:p>
            <a:pPr algn="ctr"/>
            <a:r>
              <a:rPr lang="it-IT" sz="72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CLIMA</a:t>
            </a:r>
          </a:p>
        </p:txBody>
      </p:sp>
      <p:pic>
        <p:nvPicPr>
          <p:cNvPr id="7" name="Immagin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24206" y="1844824"/>
            <a:ext cx="4465281" cy="3259072"/>
          </a:xfrm>
          <a:prstGeom prst="roundRect">
            <a:avLst>
              <a:gd name="adj" fmla="val 16667"/>
            </a:avLst>
          </a:prstGeom>
          <a:ln>
            <a:solidFill>
              <a:srgbClr val="FF0000"/>
            </a:solid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2" name="Avanti o successivo 1">
            <a:hlinkClick r:id="" action="ppaction://hlinkshowjump?jump=nextslide" highlightClick="1"/>
          </p:cNvPr>
          <p:cNvSpPr/>
          <p:nvPr/>
        </p:nvSpPr>
        <p:spPr>
          <a:xfrm>
            <a:off x="11495012" y="6264424"/>
            <a:ext cx="288032" cy="404936"/>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Indietro o precedente 2">
            <a:hlinkClick r:id="" action="ppaction://hlinkshowjump?jump=previousslide" highlightClick="1"/>
          </p:cNvPr>
          <p:cNvSpPr/>
          <p:nvPr/>
        </p:nvSpPr>
        <p:spPr>
          <a:xfrm>
            <a:off x="10990956" y="6264424"/>
            <a:ext cx="360040" cy="404936"/>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62786960"/>
      </p:ext>
    </p:extLst>
  </p:cSld>
  <p:clrMapOvr>
    <a:masterClrMapping/>
  </p:clrMapOvr>
  <p:transition xmlns:p14="http://schemas.microsoft.com/office/powerpoint/2010/main" spd="slow" advClick="0">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413893" y="1556792"/>
            <a:ext cx="5832648" cy="4896544"/>
          </a:xfrm>
        </p:spPr>
        <p:txBody>
          <a:bodyPr>
            <a:normAutofit lnSpcReduction="10000"/>
          </a:bodyPr>
          <a:lstStyle/>
          <a:p>
            <a:pPr marL="0" indent="0" algn="ctr">
              <a:buNone/>
            </a:pPr>
            <a:r>
              <a:rPr lang="es-ES" dirty="0">
                <a:latin typeface="Verdana" panose="020B0604030504040204" pitchFamily="34" charset="0"/>
                <a:ea typeface="Verdana" panose="020B0604030504040204" pitchFamily="34" charset="0"/>
                <a:cs typeface="Verdana" panose="020B0604030504040204" pitchFamily="34" charset="0"/>
              </a:rPr>
              <a:t>La Fortuna es la comunidad cabecera del distrito del mismo nombre, el cual forma parte del Cantón de San Carlos, situada al Centro-Norte de Costa Rica. La atrayente belleza del paisaje del distrito, sus bosques, la extensa variedad de actividades turísticas disponibles, como el canopy, el rafting, la observación de aves, la pesca deportiva, el senderismo, sus balnearios de aguas termales, y en particular su cercanía con el volcán Arenal, hacen de él, uno de los destinos turísticos más importantes de Costa Rica.</a:t>
            </a:r>
            <a:endParaRPr lang="it-IT" dirty="0">
              <a:latin typeface="Verdana" panose="020B0604030504040204" pitchFamily="34" charset="0"/>
              <a:ea typeface="Verdana" panose="020B0604030504040204" pitchFamily="34" charset="0"/>
              <a:cs typeface="Verdana" panose="020B0604030504040204" pitchFamily="34" charset="0"/>
            </a:endParaRPr>
          </a:p>
        </p:txBody>
      </p:sp>
      <p:sp>
        <p:nvSpPr>
          <p:cNvPr id="5" name="Rettangolo 4"/>
          <p:cNvSpPr/>
          <p:nvPr/>
        </p:nvSpPr>
        <p:spPr>
          <a:xfrm>
            <a:off x="3646917" y="188640"/>
            <a:ext cx="6702526" cy="1200329"/>
          </a:xfrm>
          <a:prstGeom prst="rect">
            <a:avLst/>
          </a:prstGeom>
          <a:noFill/>
        </p:spPr>
        <p:txBody>
          <a:bodyPr wrap="none" lIns="91440" tIns="45720" rIns="91440" bIns="45720">
            <a:spAutoFit/>
          </a:bodyPr>
          <a:lstStyle/>
          <a:p>
            <a:pPr algn="ctr"/>
            <a:r>
              <a:rPr lang="it-IT" sz="72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MONUMENTOS</a:t>
            </a:r>
            <a:endParaRPr lang="it-IT" sz="72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pic>
        <p:nvPicPr>
          <p:cNvPr id="6" name="Immagin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46541" y="2204864"/>
            <a:ext cx="4631689" cy="3101727"/>
          </a:xfrm>
          <a:prstGeom prst="roundRect">
            <a:avLst>
              <a:gd name="adj" fmla="val 16667"/>
            </a:avLst>
          </a:prstGeom>
          <a:ln>
            <a:solidFill>
              <a:srgbClr val="FF0000"/>
            </a:solid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2" name="Avanti o successivo 1">
            <a:hlinkClick r:id="" action="ppaction://hlinkshowjump?jump=nextslide" highlightClick="1"/>
          </p:cNvPr>
          <p:cNvSpPr/>
          <p:nvPr/>
        </p:nvSpPr>
        <p:spPr>
          <a:xfrm>
            <a:off x="11134972" y="6237312"/>
            <a:ext cx="504056" cy="504056"/>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Indietro o precedente 3">
            <a:hlinkClick r:id="" action="ppaction://hlinkshowjump?jump=previousslide" highlightClick="1"/>
          </p:cNvPr>
          <p:cNvSpPr/>
          <p:nvPr/>
        </p:nvSpPr>
        <p:spPr>
          <a:xfrm>
            <a:off x="10350219" y="6237312"/>
            <a:ext cx="496721" cy="432048"/>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464112412"/>
      </p:ext>
    </p:extLst>
  </p:cSld>
  <p:clrMapOvr>
    <a:masterClrMapping/>
  </p:clrMapOvr>
  <p:transition xmlns:p14="http://schemas.microsoft.com/office/powerpoint/2010/main" spd="slow" advClick="0">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701925" y="1828800"/>
            <a:ext cx="5328591" cy="4840560"/>
          </a:xfrm>
        </p:spPr>
        <p:txBody>
          <a:bodyPr>
            <a:normAutofit/>
          </a:bodyPr>
          <a:lstStyle/>
          <a:p>
            <a:pPr marL="0" indent="0">
              <a:buNone/>
            </a:pPr>
            <a:r>
              <a:rPr lang="es-ES" dirty="0" smtClean="0">
                <a:latin typeface="Verdana" panose="020B0604030504040204" pitchFamily="34" charset="0"/>
                <a:ea typeface="Verdana" panose="020B0604030504040204" pitchFamily="34" charset="0"/>
                <a:cs typeface="Verdana" panose="020B0604030504040204" pitchFamily="34" charset="0"/>
              </a:rPr>
              <a:t>Es </a:t>
            </a:r>
            <a:r>
              <a:rPr lang="es-ES" dirty="0">
                <a:latin typeface="Verdana" panose="020B0604030504040204" pitchFamily="34" charset="0"/>
                <a:ea typeface="Verdana" panose="020B0604030504040204" pitchFamily="34" charset="0"/>
                <a:cs typeface="Verdana" panose="020B0604030504040204" pitchFamily="34" charset="0"/>
              </a:rPr>
              <a:t>el país con mayor biodiversidad del planeta por kilómetro cuadrado de territorio. </a:t>
            </a:r>
          </a:p>
          <a:p>
            <a:pPr marL="0" indent="0">
              <a:buNone/>
            </a:pPr>
            <a:r>
              <a:rPr lang="es-ES" dirty="0">
                <a:latin typeface="Verdana" panose="020B0604030504040204" pitchFamily="34" charset="0"/>
                <a:ea typeface="Verdana" panose="020B0604030504040204" pitchFamily="34" charset="0"/>
                <a:cs typeface="Verdana" panose="020B0604030504040204" pitchFamily="34" charset="0"/>
              </a:rPr>
              <a:t>El manatí fue declarado símbolo nacional de la fauna marina costarricense. Los manatíes son una familia de mamíferos placentarios del orden Sirenia conocidos vulgarmente como manatíes o vacas marinas. Solo sobrevive un género con cuatro especies.</a:t>
            </a:r>
            <a:endParaRPr lang="it-IT" dirty="0">
              <a:latin typeface="Verdana" panose="020B0604030504040204" pitchFamily="34" charset="0"/>
              <a:ea typeface="Verdana" panose="020B0604030504040204" pitchFamily="34" charset="0"/>
              <a:cs typeface="Verdana" panose="020B0604030504040204" pitchFamily="34" charset="0"/>
            </a:endParaRPr>
          </a:p>
        </p:txBody>
      </p:sp>
      <p:sp>
        <p:nvSpPr>
          <p:cNvPr id="6" name="Rettangolo 5"/>
          <p:cNvSpPr/>
          <p:nvPr/>
        </p:nvSpPr>
        <p:spPr>
          <a:xfrm>
            <a:off x="2847426" y="332656"/>
            <a:ext cx="8143530" cy="1200329"/>
          </a:xfrm>
          <a:prstGeom prst="rect">
            <a:avLst/>
          </a:prstGeom>
          <a:noFill/>
        </p:spPr>
        <p:txBody>
          <a:bodyPr wrap="square" lIns="91440" tIns="45720" rIns="91440" bIns="45720">
            <a:spAutoFit/>
          </a:bodyPr>
          <a:lstStyle/>
          <a:p>
            <a:pPr algn="ctr"/>
            <a:r>
              <a:rPr lang="it-IT" sz="72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FAUNA</a:t>
            </a:r>
            <a:endParaRPr lang="it-IT" sz="72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pic>
        <p:nvPicPr>
          <p:cNvPr id="7" name="Immagin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41674" y="2132856"/>
            <a:ext cx="4942285" cy="3706291"/>
          </a:xfrm>
          <a:prstGeom prst="roundRect">
            <a:avLst>
              <a:gd name="adj" fmla="val 16667"/>
            </a:avLst>
          </a:prstGeom>
          <a:ln>
            <a:solidFill>
              <a:srgbClr val="FF0000"/>
            </a:solid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2" name="Avanti o successivo 1">
            <a:hlinkClick r:id="" action="ppaction://hlinkshowjump?jump=nextslide" highlightClick="1"/>
          </p:cNvPr>
          <p:cNvSpPr/>
          <p:nvPr/>
        </p:nvSpPr>
        <p:spPr>
          <a:xfrm>
            <a:off x="11278988" y="6381328"/>
            <a:ext cx="360040" cy="476672"/>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Indietro o precedente 3">
            <a:hlinkClick r:id="" action="ppaction://hlinkshowjump?jump=previousslide" highlightClick="1"/>
          </p:cNvPr>
          <p:cNvSpPr/>
          <p:nvPr/>
        </p:nvSpPr>
        <p:spPr>
          <a:xfrm>
            <a:off x="10702924" y="6309320"/>
            <a:ext cx="288032" cy="54868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545258703"/>
      </p:ext>
    </p:extLst>
  </p:cSld>
  <p:clrMapOvr>
    <a:masterClrMapping/>
  </p:clrMapOvr>
  <p:transition xmlns:p14="http://schemas.microsoft.com/office/powerpoint/2010/main" spd="slow" advClick="0">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979613" y="1828800"/>
            <a:ext cx="4690864" cy="4419600"/>
          </a:xfrm>
        </p:spPr>
        <p:txBody>
          <a:bodyPr/>
          <a:lstStyle/>
          <a:p>
            <a:pPr marL="0" indent="0">
              <a:buNone/>
            </a:pPr>
            <a:r>
              <a:rPr lang="es-ES" dirty="0">
                <a:latin typeface="Verdana" panose="020B0604030504040204" pitchFamily="34" charset="0"/>
                <a:ea typeface="Verdana" panose="020B0604030504040204" pitchFamily="34" charset="0"/>
                <a:cs typeface="Verdana" panose="020B0604030504040204" pitchFamily="34" charset="0"/>
              </a:rPr>
              <a:t>La guaria morada fue decretada como flor nacional. Se le llama "guaria morada" por el color púrpura rojizo de sus flores, semejante al de las moras. La aparición de sus flores durante el mes de marzo hacen que esta flor sea utilizada para el adorno de altares durante la cuaresma y las celebraciones de la Semana Santa.</a:t>
            </a:r>
          </a:p>
        </p:txBody>
      </p:sp>
      <p:sp>
        <p:nvSpPr>
          <p:cNvPr id="4" name="Rettangolo 3"/>
          <p:cNvSpPr/>
          <p:nvPr/>
        </p:nvSpPr>
        <p:spPr>
          <a:xfrm>
            <a:off x="2847426" y="332656"/>
            <a:ext cx="8143530" cy="1200329"/>
          </a:xfrm>
          <a:prstGeom prst="rect">
            <a:avLst/>
          </a:prstGeom>
          <a:noFill/>
        </p:spPr>
        <p:txBody>
          <a:bodyPr wrap="square" lIns="91440" tIns="45720" rIns="91440" bIns="45720">
            <a:spAutoFit/>
          </a:bodyPr>
          <a:lstStyle/>
          <a:p>
            <a:pPr algn="ctr"/>
            <a:r>
              <a:rPr lang="it-IT" sz="72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FLORA</a:t>
            </a:r>
            <a:endParaRPr lang="it-IT" sz="72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74532" y="2204864"/>
            <a:ext cx="4400856" cy="3429000"/>
          </a:xfrm>
          <a:prstGeom prst="roundRect">
            <a:avLst>
              <a:gd name="adj" fmla="val 16667"/>
            </a:avLst>
          </a:prstGeom>
          <a:ln>
            <a:solidFill>
              <a:srgbClr val="FF0000"/>
            </a:solid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2" name="Avanti o successivo 1">
            <a:hlinkClick r:id="" action="ppaction://hlinkshowjump?jump=nextslide" highlightClick="1"/>
          </p:cNvPr>
          <p:cNvSpPr/>
          <p:nvPr/>
        </p:nvSpPr>
        <p:spPr>
          <a:xfrm>
            <a:off x="11134972" y="6381328"/>
            <a:ext cx="440416" cy="36004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Indietro o precedente 5">
            <a:hlinkClick r:id="" action="ppaction://hlinkshowjump?jump=previousslide" highlightClick="1"/>
          </p:cNvPr>
          <p:cNvSpPr/>
          <p:nvPr/>
        </p:nvSpPr>
        <p:spPr>
          <a:xfrm>
            <a:off x="10414892" y="6381328"/>
            <a:ext cx="432048" cy="36004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235039596"/>
      </p:ext>
    </p:extLst>
  </p:cSld>
  <p:clrMapOvr>
    <a:masterClrMapping/>
  </p:clrMapOvr>
  <p:transition xmlns:p14="http://schemas.microsoft.com/office/powerpoint/2010/main" spd="slow" advClick="0">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ella 8"/>
          <p:cNvGraphicFramePr>
            <a:graphicFrameLocks noGrp="1"/>
          </p:cNvGraphicFramePr>
          <p:nvPr>
            <p:extLst>
              <p:ext uri="{D42A27DB-BD31-4B8C-83A1-F6EECF244321}">
                <p14:modId xmlns:p14="http://schemas.microsoft.com/office/powerpoint/2010/main" val="2381432850"/>
              </p:ext>
            </p:extLst>
          </p:nvPr>
        </p:nvGraphicFramePr>
        <p:xfrm>
          <a:off x="1773932" y="1316961"/>
          <a:ext cx="4320480" cy="5250520"/>
        </p:xfrm>
        <a:graphic>
          <a:graphicData uri="http://schemas.openxmlformats.org/drawingml/2006/table">
            <a:tbl>
              <a:tblPr firstRow="1" bandRow="1">
                <a:tableStyleId>{00A15C55-8517-42AA-B614-E9B94910E393}</a:tableStyleId>
              </a:tblPr>
              <a:tblGrid>
                <a:gridCol w="1944216">
                  <a:extLst>
                    <a:ext uri="{9D8B030D-6E8A-4147-A177-3AD203B41FA5}">
                      <a16:colId xmlns="" xmlns:a16="http://schemas.microsoft.com/office/drawing/2014/main" val="869509770"/>
                    </a:ext>
                  </a:extLst>
                </a:gridCol>
                <a:gridCol w="2376264">
                  <a:extLst>
                    <a:ext uri="{9D8B030D-6E8A-4147-A177-3AD203B41FA5}">
                      <a16:colId xmlns="" xmlns:a16="http://schemas.microsoft.com/office/drawing/2014/main" val="3595394956"/>
                    </a:ext>
                  </a:extLst>
                </a:gridCol>
              </a:tblGrid>
              <a:tr h="834225">
                <a:tc>
                  <a:txBody>
                    <a:bodyPr/>
                    <a:lstStyle/>
                    <a:p>
                      <a:endParaRPr lang="it-IT" dirty="0"/>
                    </a:p>
                  </a:txBody>
                  <a:tcPr/>
                </a:tc>
                <a:tc>
                  <a:txBody>
                    <a:bodyPr/>
                    <a:lstStyle/>
                    <a:p>
                      <a:r>
                        <a:rPr lang="it-IT" dirty="0" err="1" smtClean="0"/>
                        <a:t>Datos</a:t>
                      </a:r>
                      <a:r>
                        <a:rPr lang="it-IT" dirty="0" smtClean="0"/>
                        <a:t> </a:t>
                      </a:r>
                      <a:endParaRPr lang="it-IT" dirty="0"/>
                    </a:p>
                  </a:txBody>
                  <a:tcPr/>
                </a:tc>
                <a:extLst>
                  <a:ext uri="{0D108BD9-81ED-4DB2-BD59-A6C34878D82A}">
                    <a16:rowId xmlns="" xmlns:a16="http://schemas.microsoft.com/office/drawing/2014/main" val="1590506372"/>
                  </a:ext>
                </a:extLst>
              </a:tr>
              <a:tr h="9686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u="none" strike="noStrike" dirty="0" smtClean="0">
                          <a:effectLst/>
                        </a:rPr>
                        <a:t>Capital</a:t>
                      </a:r>
                      <a:endParaRPr lang="it-IT" dirty="0" smtClean="0">
                        <a:effectLst/>
                      </a:endParaRPr>
                    </a:p>
                    <a:p>
                      <a:endParaRPr lang="it-IT" dirty="0">
                        <a:solidFill>
                          <a:schemeClr val="bg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u="none" strike="noStrike" dirty="0" smtClean="0">
                          <a:effectLst/>
                        </a:rPr>
                        <a:t>Ciudad de Panamá</a:t>
                      </a:r>
                      <a:endParaRPr lang="it-IT" dirty="0" smtClean="0">
                        <a:effectLst/>
                      </a:endParaRPr>
                    </a:p>
                    <a:p>
                      <a:endParaRPr lang="it-IT" dirty="0">
                        <a:solidFill>
                          <a:schemeClr val="bg1"/>
                        </a:solidFill>
                      </a:endParaRPr>
                    </a:p>
                  </a:txBody>
                  <a:tcPr/>
                </a:tc>
                <a:extLst>
                  <a:ext uri="{0D108BD9-81ED-4DB2-BD59-A6C34878D82A}">
                    <a16:rowId xmlns="" xmlns:a16="http://schemas.microsoft.com/office/drawing/2014/main" val="936348627"/>
                  </a:ext>
                </a:extLst>
              </a:tr>
              <a:tr h="834225">
                <a:tc>
                  <a:txBody>
                    <a:bodyPr/>
                    <a:lstStyle/>
                    <a:p>
                      <a:r>
                        <a:rPr lang="it-IT" sz="1800" u="none" strike="noStrike" kern="1200" dirty="0" smtClean="0">
                          <a:effectLst/>
                        </a:rPr>
                        <a:t>Forma de gobierno</a:t>
                      </a:r>
                      <a:endParaRPr lang="it-IT" b="0" dirty="0"/>
                    </a:p>
                  </a:txBody>
                  <a:tcPr/>
                </a:tc>
                <a:tc>
                  <a:txBody>
                    <a:bodyPr/>
                    <a:lstStyle/>
                    <a:p>
                      <a:r>
                        <a:rPr lang="es-ES_tradnl" sz="1800" u="none" strike="noStrike" kern="1200" noProof="0" dirty="0" smtClean="0">
                          <a:effectLst/>
                        </a:rPr>
                        <a:t>República presidencial</a:t>
                      </a:r>
                      <a:endParaRPr lang="es-ES_tradnl" noProof="0" dirty="0"/>
                    </a:p>
                  </a:txBody>
                  <a:tcPr/>
                </a:tc>
                <a:extLst>
                  <a:ext uri="{0D108BD9-81ED-4DB2-BD59-A6C34878D82A}">
                    <a16:rowId xmlns="" xmlns:a16="http://schemas.microsoft.com/office/drawing/2014/main" val="1218161276"/>
                  </a:ext>
                </a:extLst>
              </a:tr>
              <a:tr h="834225">
                <a:tc>
                  <a:txBody>
                    <a:bodyPr/>
                    <a:lstStyle/>
                    <a:p>
                      <a:r>
                        <a:rPr lang="it-IT" sz="1800" u="none" strike="noStrike" kern="1200" dirty="0" smtClean="0">
                          <a:effectLst/>
                        </a:rPr>
                        <a:t>Línea de costa</a:t>
                      </a:r>
                      <a:endParaRPr lang="it-IT" b="0" dirty="0"/>
                    </a:p>
                  </a:txBody>
                  <a:tcPr/>
                </a:tc>
                <a:tc>
                  <a:txBody>
                    <a:bodyPr/>
                    <a:lstStyle/>
                    <a:p>
                      <a:r>
                        <a:rPr lang="it-IT" sz="1800" kern="1200" dirty="0" smtClean="0">
                          <a:effectLst/>
                        </a:rPr>
                        <a:t>2490 km</a:t>
                      </a:r>
                      <a:endParaRPr lang="it-IT" b="0" dirty="0"/>
                    </a:p>
                  </a:txBody>
                  <a:tcPr/>
                </a:tc>
                <a:extLst>
                  <a:ext uri="{0D108BD9-81ED-4DB2-BD59-A6C34878D82A}">
                    <a16:rowId xmlns="" xmlns:a16="http://schemas.microsoft.com/office/drawing/2014/main" val="1652007534"/>
                  </a:ext>
                </a:extLst>
              </a:tr>
              <a:tr h="944936">
                <a:tc>
                  <a:txBody>
                    <a:bodyPr/>
                    <a:lstStyle/>
                    <a:p>
                      <a:r>
                        <a:rPr lang="it-IT" sz="1800" u="none" strike="noStrike" kern="1200" dirty="0" smtClean="0">
                          <a:effectLst/>
                        </a:rPr>
                        <a:t>Superficie</a:t>
                      </a:r>
                      <a:endParaRPr lang="it-IT" b="0" dirty="0"/>
                    </a:p>
                  </a:txBody>
                  <a:tcPr/>
                </a:tc>
                <a:tc>
                  <a:txBody>
                    <a:bodyPr/>
                    <a:lstStyle/>
                    <a:p>
                      <a:r>
                        <a:rPr lang="it-IT" sz="1800" kern="1200" dirty="0" smtClean="0">
                          <a:effectLst/>
                        </a:rPr>
                        <a:t>78 569 </a:t>
                      </a:r>
                      <a:r>
                        <a:rPr lang="it-IT" sz="1800" u="none" kern="1200" dirty="0" smtClean="0">
                          <a:effectLst/>
                        </a:rPr>
                        <a:t>km²</a:t>
                      </a:r>
                      <a:endParaRPr lang="it-IT" b="0" u="none" dirty="0"/>
                    </a:p>
                  </a:txBody>
                  <a:tcPr/>
                </a:tc>
                <a:extLst>
                  <a:ext uri="{0D108BD9-81ED-4DB2-BD59-A6C34878D82A}">
                    <a16:rowId xmlns="" xmlns:a16="http://schemas.microsoft.com/office/drawing/2014/main" val="1956406809"/>
                  </a:ext>
                </a:extLst>
              </a:tr>
              <a:tr h="834225">
                <a:tc>
                  <a:txBody>
                    <a:bodyPr/>
                    <a:lstStyle/>
                    <a:p>
                      <a:r>
                        <a:rPr lang="it-IT" sz="1800" u="none" strike="noStrike" kern="1200" dirty="0" err="1" smtClean="0">
                          <a:solidFill>
                            <a:schemeClr val="bg1"/>
                          </a:solidFill>
                          <a:effectLst/>
                        </a:rPr>
                        <a:t>Población</a:t>
                      </a:r>
                      <a:r>
                        <a:rPr lang="it-IT" sz="1800" u="none" strike="noStrike" kern="1200" dirty="0" smtClean="0">
                          <a:solidFill>
                            <a:schemeClr val="bg1"/>
                          </a:solidFill>
                          <a:effectLst/>
                        </a:rPr>
                        <a:t> </a:t>
                      </a:r>
                      <a:r>
                        <a:rPr lang="it-IT" sz="1800" u="none" strike="noStrike" kern="1200" dirty="0" err="1" smtClean="0">
                          <a:solidFill>
                            <a:schemeClr val="bg1"/>
                          </a:solidFill>
                          <a:effectLst/>
                        </a:rPr>
                        <a:t>total</a:t>
                      </a:r>
                      <a:endParaRPr lang="it-IT" b="0" dirty="0">
                        <a:solidFill>
                          <a:schemeClr val="bg1"/>
                        </a:solidFill>
                      </a:endParaRPr>
                    </a:p>
                  </a:txBody>
                  <a:tcPr/>
                </a:tc>
                <a:tc>
                  <a:txBody>
                    <a:bodyPr/>
                    <a:lstStyle/>
                    <a:p>
                      <a:r>
                        <a:rPr lang="it-IT" sz="1800" kern="1200" dirty="0" smtClean="0">
                          <a:effectLst/>
                        </a:rPr>
                        <a:t>890 000 HAB.</a:t>
                      </a:r>
                      <a:endParaRPr lang="it-IT" u="sng" dirty="0"/>
                    </a:p>
                  </a:txBody>
                  <a:tcPr/>
                </a:tc>
                <a:extLst>
                  <a:ext uri="{0D108BD9-81ED-4DB2-BD59-A6C34878D82A}">
                    <a16:rowId xmlns="" xmlns:a16="http://schemas.microsoft.com/office/drawing/2014/main" val="1178853248"/>
                  </a:ext>
                </a:extLst>
              </a:tr>
            </a:tbl>
          </a:graphicData>
        </a:graphic>
      </p:graphicFrame>
      <p:sp>
        <p:nvSpPr>
          <p:cNvPr id="2" name="Rettangolo 1"/>
          <p:cNvSpPr/>
          <p:nvPr/>
        </p:nvSpPr>
        <p:spPr>
          <a:xfrm>
            <a:off x="4870276" y="0"/>
            <a:ext cx="4296784" cy="1200329"/>
          </a:xfrm>
          <a:prstGeom prst="rect">
            <a:avLst/>
          </a:prstGeom>
          <a:noFill/>
        </p:spPr>
        <p:txBody>
          <a:bodyPr wrap="square" lIns="91440" tIns="45720" rIns="91440" bIns="45720">
            <a:spAutoFit/>
          </a:bodyPr>
          <a:lstStyle/>
          <a:p>
            <a:pPr algn="ctr"/>
            <a:r>
              <a:rPr lang="it-IT" sz="7200" b="1" cap="none" spc="0"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PANAMA</a:t>
            </a:r>
            <a:endParaRPr lang="it-IT" sz="88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pic>
        <p:nvPicPr>
          <p:cNvPr id="3" name="Immagine 2">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70356" y="2258999"/>
            <a:ext cx="4668672" cy="3536973"/>
          </a:xfrm>
          <a:prstGeom prst="roundRect">
            <a:avLst>
              <a:gd name="adj" fmla="val 16667"/>
            </a:avLst>
          </a:prstGeom>
          <a:ln w="57150">
            <a:solidFill>
              <a:srgbClr val="FF0000"/>
            </a:solid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4" name="CasellaDiTesto 3"/>
          <p:cNvSpPr txBox="1"/>
          <p:nvPr/>
        </p:nvSpPr>
        <p:spPr>
          <a:xfrm>
            <a:off x="9688428" y="5795972"/>
            <a:ext cx="1518552" cy="369332"/>
          </a:xfrm>
          <a:prstGeom prst="rect">
            <a:avLst/>
          </a:prstGeom>
          <a:noFill/>
        </p:spPr>
        <p:txBody>
          <a:bodyPr wrap="square" rtlCol="0">
            <a:spAutoFit/>
          </a:bodyPr>
          <a:lstStyle/>
          <a:p>
            <a:r>
              <a:rPr lang="it-IT" dirty="0" smtClean="0"/>
              <a:t>PULSA AQUI</a:t>
            </a:r>
            <a:endParaRPr lang="it-IT" dirty="0"/>
          </a:p>
        </p:txBody>
      </p:sp>
      <p:sp>
        <p:nvSpPr>
          <p:cNvPr id="5" name="Pagina iniziale 4">
            <a:hlinkClick r:id="rId4" action="ppaction://hlinksldjump" highlightClick="1"/>
          </p:cNvPr>
          <p:cNvSpPr/>
          <p:nvPr/>
        </p:nvSpPr>
        <p:spPr>
          <a:xfrm>
            <a:off x="9688428" y="6201356"/>
            <a:ext cx="438432" cy="54868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Avanti o successivo 5">
            <a:hlinkClick r:id="" action="ppaction://hlinkshowjump?jump=nextslide" highlightClick="1"/>
          </p:cNvPr>
          <p:cNvSpPr/>
          <p:nvPr/>
        </p:nvSpPr>
        <p:spPr>
          <a:xfrm>
            <a:off x="10422513" y="6201356"/>
            <a:ext cx="360040" cy="54868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102139531"/>
      </p:ext>
    </p:extLst>
  </p:cSld>
  <p:clrMapOvr>
    <a:masterClrMapping/>
  </p:clrMapOvr>
  <p:transition xmlns:p14="http://schemas.microsoft.com/office/powerpoint/2010/main" spd="slow" advClick="0">
    <p:fade/>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197868" y="1215880"/>
            <a:ext cx="6480720" cy="5525488"/>
          </a:xfrm>
        </p:spPr>
        <p:txBody>
          <a:bodyPr>
            <a:noAutofit/>
          </a:bodyPr>
          <a:lstStyle/>
          <a:p>
            <a:pPr marL="0" indent="0" algn="ctr">
              <a:buNone/>
            </a:pPr>
            <a:r>
              <a:rPr lang="es-ES" dirty="0">
                <a:latin typeface="Verdana" panose="020B0604030504040204" pitchFamily="34" charset="0"/>
                <a:ea typeface="Verdana" panose="020B0604030504040204" pitchFamily="34" charset="0"/>
                <a:cs typeface="Verdana" panose="020B0604030504040204" pitchFamily="34" charset="0"/>
              </a:rPr>
              <a:t>Los amerindios de Costa Rica fueron poco numerosos en comparación con las grandes civilizaciones precolombinas. Cristóbal Colón descubrió y bautizó Costa Rica en 1502 durante su cuarto viaje. La conquista española se hizo allí más tarde que en gran parte de la América Latina central. Las exportaciones de tabaco favorecieron la creación de una sociedad más próspera y los costarricenses dominaron la vida intelectual y política de la América Central a comienzos del siglo XIX. Costa Rica se benefició de grandes inversiones extranjeras en las vías férreas y otros equipamientos públicos. </a:t>
            </a:r>
            <a:endParaRPr lang="it-IT" dirty="0">
              <a:latin typeface="Verdana" panose="020B0604030504040204" pitchFamily="34" charset="0"/>
              <a:ea typeface="Verdana" panose="020B0604030504040204" pitchFamily="34" charset="0"/>
              <a:cs typeface="Verdana" panose="020B0604030504040204" pitchFamily="34" charset="0"/>
            </a:endParaRPr>
          </a:p>
        </p:txBody>
      </p:sp>
      <p:sp>
        <p:nvSpPr>
          <p:cNvPr id="4" name="Rettangolo 3"/>
          <p:cNvSpPr/>
          <p:nvPr/>
        </p:nvSpPr>
        <p:spPr>
          <a:xfrm>
            <a:off x="5198256" y="0"/>
            <a:ext cx="4450257" cy="1200329"/>
          </a:xfrm>
          <a:prstGeom prst="rect">
            <a:avLst/>
          </a:prstGeom>
          <a:noFill/>
        </p:spPr>
        <p:txBody>
          <a:bodyPr wrap="none" lIns="91440" tIns="45720" rIns="91440" bIns="45720">
            <a:spAutoFit/>
          </a:bodyPr>
          <a:lstStyle/>
          <a:p>
            <a:pPr algn="ctr"/>
            <a:r>
              <a:rPr lang="it-IT" sz="72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HISTORIA </a:t>
            </a:r>
            <a:endParaRPr lang="it-IT" sz="72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22603" y="2204864"/>
            <a:ext cx="4224469" cy="3168352"/>
          </a:xfrm>
          <a:prstGeom prst="roundRect">
            <a:avLst>
              <a:gd name="adj" fmla="val 16667"/>
            </a:avLst>
          </a:prstGeom>
          <a:ln>
            <a:solidFill>
              <a:srgbClr val="FF0000"/>
            </a:solid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2" name="Indietro o precedente 1">
            <a:hlinkClick r:id="" action="ppaction://hlinkshowjump?jump=previousslide" highlightClick="1"/>
          </p:cNvPr>
          <p:cNvSpPr/>
          <p:nvPr/>
        </p:nvSpPr>
        <p:spPr>
          <a:xfrm>
            <a:off x="10270876" y="6309320"/>
            <a:ext cx="432048" cy="432048"/>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Avanti o successivo 5">
            <a:hlinkClick r:id="" action="ppaction://hlinkshowjump?jump=nextslide" highlightClick="1"/>
          </p:cNvPr>
          <p:cNvSpPr/>
          <p:nvPr/>
        </p:nvSpPr>
        <p:spPr>
          <a:xfrm>
            <a:off x="11206980" y="6309320"/>
            <a:ext cx="504056" cy="43204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938006303"/>
      </p:ext>
    </p:extLst>
  </p:cSld>
  <p:clrMapOvr>
    <a:masterClrMapping/>
  </p:clrMapOvr>
  <p:transition xmlns:p14="http://schemas.microsoft.com/office/powerpoint/2010/main" spd="slow" advClick="0">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a:spLocks noGrp="1"/>
          </p:cNvSpPr>
          <p:nvPr>
            <p:ph idx="1"/>
          </p:nvPr>
        </p:nvSpPr>
        <p:spPr>
          <a:xfrm>
            <a:off x="1269876" y="332656"/>
            <a:ext cx="6408712" cy="6192688"/>
          </a:xfrm>
        </p:spPr>
        <p:txBody>
          <a:bodyPr>
            <a:noAutofit/>
          </a:bodyPr>
          <a:lstStyle/>
          <a:p>
            <a:pPr marL="0" indent="0" algn="ctr">
              <a:buNone/>
            </a:pPr>
            <a:r>
              <a:rPr lang="es-ES" dirty="0">
                <a:latin typeface="Verdana" panose="020B0604030504040204" pitchFamily="34" charset="0"/>
                <a:ea typeface="Verdana" panose="020B0604030504040204" pitchFamily="34" charset="0"/>
                <a:cs typeface="Verdana" panose="020B0604030504040204" pitchFamily="34" charset="0"/>
              </a:rPr>
              <a:t>La implantación en el país de la United Fruit Company permitió el desarrollo de las llanuras costeras, de las vías férreas como de otras infraestructuras, pero volvió también a Costa Rica más dependiente de los mercados y los capitales extranjeros</a:t>
            </a:r>
            <a:r>
              <a:rPr lang="es-ES" dirty="0" smtClean="0">
                <a:latin typeface="Verdana" panose="020B0604030504040204" pitchFamily="34" charset="0"/>
                <a:ea typeface="Verdana" panose="020B0604030504040204" pitchFamily="34" charset="0"/>
                <a:cs typeface="Verdana" panose="020B0604030504040204" pitchFamily="34" charset="0"/>
              </a:rPr>
              <a:t>. Costa </a:t>
            </a:r>
            <a:r>
              <a:rPr lang="es-ES" dirty="0">
                <a:latin typeface="Verdana" panose="020B0604030504040204" pitchFamily="34" charset="0"/>
                <a:ea typeface="Verdana" panose="020B0604030504040204" pitchFamily="34" charset="0"/>
                <a:cs typeface="Verdana" panose="020B0604030504040204" pitchFamily="34" charset="0"/>
              </a:rPr>
              <a:t>Rica conoció entonces un crecimiento demográfico rápido, lo que tuvo consecuencias económicas a comienzos de los años '80. En el plano internacional, desde 2010 el país se vio inmiscuido en un conflicto diplomático con Nicaragua en torno a la costarricense Isla Calero, que debió resolverse en la Corte Internacional de Justicia,la cual reconoció en 2015 la soberanía de Costa Rica sobre la isla.</a:t>
            </a:r>
            <a:endParaRPr lang="it-IT" dirty="0">
              <a:latin typeface="Verdana" panose="020B0604030504040204" pitchFamily="34" charset="0"/>
              <a:ea typeface="Verdana" panose="020B0604030504040204" pitchFamily="34" charset="0"/>
              <a:cs typeface="Verdana" panose="020B0604030504040204" pitchFamily="34" charset="0"/>
            </a:endParaRPr>
          </a:p>
        </p:txBody>
      </p:sp>
      <p:pic>
        <p:nvPicPr>
          <p:cNvPr id="6" name="Immagin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34572" y="1772816"/>
            <a:ext cx="4517154" cy="2880320"/>
          </a:xfrm>
          <a:prstGeom prst="roundRect">
            <a:avLst>
              <a:gd name="adj" fmla="val 16667"/>
            </a:avLst>
          </a:prstGeom>
          <a:ln>
            <a:solidFill>
              <a:srgbClr val="FF0000"/>
            </a:solid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2" name="Indietro o precedente 1">
            <a:hlinkClick r:id="" action="ppaction://hlinkshowjump?jump=previousslide" highlightClick="1"/>
          </p:cNvPr>
          <p:cNvSpPr/>
          <p:nvPr/>
        </p:nvSpPr>
        <p:spPr>
          <a:xfrm>
            <a:off x="10846940" y="6309320"/>
            <a:ext cx="432048" cy="432048"/>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Avanti o successivo 2">
            <a:hlinkClick r:id="" action="ppaction://hlinkshowjump?jump=nextslide" highlightClick="1"/>
          </p:cNvPr>
          <p:cNvSpPr/>
          <p:nvPr/>
        </p:nvSpPr>
        <p:spPr>
          <a:xfrm>
            <a:off x="11567020" y="6309320"/>
            <a:ext cx="484706" cy="43204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408893006"/>
      </p:ext>
    </p:extLst>
  </p:cSld>
  <p:clrMapOvr>
    <a:masterClrMapping/>
  </p:clrMapOvr>
  <p:transition xmlns:p14="http://schemas.microsoft.com/office/powerpoint/2010/main" spd="slow" advClick="0">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485900" y="1628800"/>
            <a:ext cx="6192688" cy="4752528"/>
          </a:xfrm>
        </p:spPr>
        <p:txBody>
          <a:bodyPr>
            <a:normAutofit lnSpcReduction="10000"/>
          </a:bodyPr>
          <a:lstStyle/>
          <a:p>
            <a:pPr marL="0" indent="0" algn="ctr">
              <a:buNone/>
            </a:pPr>
            <a:r>
              <a:rPr lang="es-ES" dirty="0">
                <a:latin typeface="Verdana" panose="020B0604030504040204" pitchFamily="34" charset="0"/>
                <a:ea typeface="Verdana" panose="020B0604030504040204" pitchFamily="34" charset="0"/>
                <a:cs typeface="Verdana" panose="020B0604030504040204" pitchFamily="34" charset="0"/>
              </a:rPr>
              <a:t>Las comidas típicas que hoy se conservan son: el bizcocho, pan casero, las tortillas compañeras de un sin fin de platinos como: la sopa de mondongo, de albóndigas, la olla de carne, picadillo de papa, de chayote, arracache, plátano verde, guisos, frijoles molidos etc.,</a:t>
            </a:r>
          </a:p>
          <a:p>
            <a:pPr marL="0" indent="0" algn="ctr">
              <a:buNone/>
            </a:pPr>
            <a:r>
              <a:rPr lang="es-ES" dirty="0">
                <a:latin typeface="Verdana" panose="020B0604030504040204" pitchFamily="34" charset="0"/>
                <a:ea typeface="Verdana" panose="020B0604030504040204" pitchFamily="34" charset="0"/>
                <a:cs typeface="Verdana" panose="020B0604030504040204" pitchFamily="34" charset="0"/>
              </a:rPr>
              <a:t> En diciembre toda las familia elabora los tradicionales “tamales” de Navidad lo que no quiere decir que no pueda </a:t>
            </a:r>
            <a:r>
              <a:rPr lang="es-ES" dirty="0" smtClean="0">
                <a:latin typeface="Verdana" panose="020B0604030504040204" pitchFamily="34" charset="0"/>
                <a:ea typeface="Verdana" panose="020B0604030504040204" pitchFamily="34" charset="0"/>
                <a:cs typeface="Verdana" panose="020B0604030504040204" pitchFamily="34" charset="0"/>
              </a:rPr>
              <a:t>conseguirlo </a:t>
            </a:r>
            <a:r>
              <a:rPr lang="es-ES" dirty="0">
                <a:latin typeface="Verdana" panose="020B0604030504040204" pitchFamily="34" charset="0"/>
                <a:ea typeface="Verdana" panose="020B0604030504040204" pitchFamily="34" charset="0"/>
                <a:cs typeface="Verdana" panose="020B0604030504040204" pitchFamily="34" charset="0"/>
              </a:rPr>
              <a:t>en cualquier época del año-, hechos con masa de maíz, pollo, carne de cerdo, arroz y vegetales.</a:t>
            </a:r>
          </a:p>
        </p:txBody>
      </p:sp>
      <p:sp>
        <p:nvSpPr>
          <p:cNvPr id="4" name="Rettangolo 3"/>
          <p:cNvSpPr/>
          <p:nvPr/>
        </p:nvSpPr>
        <p:spPr>
          <a:xfrm>
            <a:off x="2710036" y="260648"/>
            <a:ext cx="7053534" cy="1200329"/>
          </a:xfrm>
          <a:prstGeom prst="rect">
            <a:avLst/>
          </a:prstGeom>
          <a:noFill/>
        </p:spPr>
        <p:txBody>
          <a:bodyPr wrap="none" lIns="91440" tIns="45720" rIns="91440" bIns="45720">
            <a:spAutoFit/>
          </a:bodyPr>
          <a:lstStyle/>
          <a:p>
            <a:pPr algn="ctr"/>
            <a:r>
              <a:rPr lang="it-IT" sz="72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GASTRONOMIA</a:t>
            </a:r>
          </a:p>
        </p:txBody>
      </p:sp>
      <p:pic>
        <p:nvPicPr>
          <p:cNvPr id="5" name="Immagin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82605" y="1624540"/>
            <a:ext cx="3161928" cy="2371446"/>
          </a:xfrm>
          <a:prstGeom prst="roundRect">
            <a:avLst>
              <a:gd name="adj" fmla="val 16667"/>
            </a:avLst>
          </a:prstGeom>
          <a:ln>
            <a:solidFill>
              <a:srgbClr val="FF0000"/>
            </a:solid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6" name="Immagin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93387" y="3956711"/>
            <a:ext cx="3602849" cy="2401899"/>
          </a:xfrm>
          <a:prstGeom prst="roundRect">
            <a:avLst>
              <a:gd name="adj" fmla="val 16667"/>
            </a:avLst>
          </a:prstGeom>
          <a:ln>
            <a:solidFill>
              <a:srgbClr val="FF0000"/>
            </a:solid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2" name="Pagina iniziale 1">
            <a:hlinkClick r:id="rId4" action="ppaction://hlinksldjump" highlightClick="1"/>
          </p:cNvPr>
          <p:cNvSpPr/>
          <p:nvPr/>
        </p:nvSpPr>
        <p:spPr>
          <a:xfrm>
            <a:off x="11496236" y="6237312"/>
            <a:ext cx="477789" cy="476672"/>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Indietro o precedente 6">
            <a:hlinkClick r:id="" action="ppaction://hlinkshowjump?jump=previousslide" highlightClick="1"/>
          </p:cNvPr>
          <p:cNvSpPr/>
          <p:nvPr/>
        </p:nvSpPr>
        <p:spPr>
          <a:xfrm>
            <a:off x="1485900" y="6289239"/>
            <a:ext cx="504056" cy="476672"/>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282389693"/>
      </p:ext>
    </p:extLst>
  </p:cSld>
  <p:clrMapOvr>
    <a:masterClrMapping/>
  </p:clrMapOvr>
  <p:transition xmlns:p14="http://schemas.microsoft.com/office/powerpoint/2010/main" spd="slow" advClick="0">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rot="20299669">
            <a:off x="4349995" y="1596040"/>
            <a:ext cx="4716162" cy="3154710"/>
          </a:xfrm>
          <a:prstGeom prst="rect">
            <a:avLst/>
          </a:prstGeom>
          <a:noFill/>
        </p:spPr>
        <p:txBody>
          <a:bodyPr wrap="square" lIns="91440" tIns="45720" rIns="91440" bIns="45720">
            <a:spAutoFit/>
          </a:bodyPr>
          <a:lstStyle/>
          <a:p>
            <a:pPr algn="ctr"/>
            <a:r>
              <a:rPr lang="it-IT" sz="199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FIN</a:t>
            </a:r>
            <a:endParaRPr lang="it-IT" sz="199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5" name="Indietro o precedente 4">
            <a:hlinkClick r:id="rId2" action="ppaction://hlinksldjump" highlightClick="1"/>
          </p:cNvPr>
          <p:cNvSpPr/>
          <p:nvPr/>
        </p:nvSpPr>
        <p:spPr>
          <a:xfrm>
            <a:off x="10486900" y="6021288"/>
            <a:ext cx="504056" cy="576064"/>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Pagina iniziale 5">
            <a:hlinkClick r:id="" action="ppaction://hlinkshowjump?jump=firstslide" highlightClick="1"/>
          </p:cNvPr>
          <p:cNvSpPr/>
          <p:nvPr/>
        </p:nvSpPr>
        <p:spPr>
          <a:xfrm>
            <a:off x="11278988" y="6057292"/>
            <a:ext cx="504056" cy="504056"/>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638767032"/>
      </p:ext>
    </p:extLst>
  </p:cSld>
  <p:clrMapOvr>
    <a:masterClrMapping/>
  </p:clrMapOvr>
  <p:transition xmlns:p14="http://schemas.microsoft.com/office/powerpoint/2010/main" spd="slow" advClick="0">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061964" y="1988840"/>
            <a:ext cx="4248472" cy="3785652"/>
          </a:xfrm>
          <a:prstGeom prst="rect">
            <a:avLst/>
          </a:prstGeom>
        </p:spPr>
        <p:txBody>
          <a:bodyPr wrap="square">
            <a:spAutoFit/>
          </a:bodyPr>
          <a:lstStyle/>
          <a:p>
            <a:pPr algn="ctr"/>
            <a:r>
              <a:rPr lang="es-ES" sz="2000" dirty="0">
                <a:latin typeface="Arial" panose="020B0604020202020204" pitchFamily="34" charset="0"/>
              </a:rPr>
              <a:t>En general tiene un clima tropical, muy caluroso durante todo el año en las costas y tierras bajas, modificándose hacia el interior a medida que se gana </a:t>
            </a:r>
            <a:r>
              <a:rPr lang="es-ES" sz="2000" dirty="0" smtClean="0">
                <a:latin typeface="Arial" panose="020B0604020202020204" pitchFamily="34" charset="0"/>
              </a:rPr>
              <a:t>altitud. Las </a:t>
            </a:r>
            <a:r>
              <a:rPr lang="es-ES" sz="2000" dirty="0">
                <a:latin typeface="Arial" panose="020B0604020202020204" pitchFamily="34" charset="0"/>
              </a:rPr>
              <a:t>precipitaciones son por lo general altas, con diferencias entre la vertiente del Caribe </a:t>
            </a:r>
            <a:r>
              <a:rPr lang="es-ES" sz="2000" dirty="0" smtClean="0">
                <a:latin typeface="Arial" panose="020B0604020202020204" pitchFamily="34" charset="0"/>
              </a:rPr>
              <a:t>donde </a:t>
            </a:r>
            <a:r>
              <a:rPr lang="es-ES" sz="2000" dirty="0">
                <a:latin typeface="Arial" panose="020B0604020202020204" pitchFamily="34" charset="0"/>
              </a:rPr>
              <a:t>prácticamente no existe estación seca, y la vertiente del Pacífico, que presenta una estación seca muy marcada de diciembre a </a:t>
            </a:r>
            <a:r>
              <a:rPr lang="es-ES" sz="2000" dirty="0" smtClean="0">
                <a:latin typeface="Arial" panose="020B0604020202020204" pitchFamily="34" charset="0"/>
              </a:rPr>
              <a:t>marzo.</a:t>
            </a:r>
            <a:endParaRPr lang="it-IT" sz="2000" dirty="0"/>
          </a:p>
        </p:txBody>
      </p:sp>
      <p:sp>
        <p:nvSpPr>
          <p:cNvPr id="3" name="Rettangolo 2"/>
          <p:cNvSpPr/>
          <p:nvPr/>
        </p:nvSpPr>
        <p:spPr>
          <a:xfrm>
            <a:off x="3321519" y="260648"/>
            <a:ext cx="7632848" cy="1200329"/>
          </a:xfrm>
          <a:prstGeom prst="rect">
            <a:avLst/>
          </a:prstGeom>
          <a:noFill/>
        </p:spPr>
        <p:txBody>
          <a:bodyPr wrap="square" lIns="91440" tIns="45720" rIns="91440" bIns="45720">
            <a:spAutoFit/>
          </a:bodyPr>
          <a:lstStyle/>
          <a:p>
            <a:pPr algn="ctr"/>
            <a:r>
              <a:rPr lang="it-IT" sz="7200" b="1" cap="none" spc="0"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CLIMA</a:t>
            </a:r>
            <a:endParaRPr lang="it-IT" sz="72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pic>
        <p:nvPicPr>
          <p:cNvPr id="4" name="Immagine 3"/>
          <p:cNvPicPr>
            <a:picLocks noChangeAspect="1"/>
          </p:cNvPicPr>
          <p:nvPr/>
        </p:nvPicPr>
        <p:blipFill>
          <a:blip r:embed="rId3"/>
          <a:stretch>
            <a:fillRect/>
          </a:stretch>
        </p:blipFill>
        <p:spPr>
          <a:xfrm rot="236976">
            <a:off x="7571160" y="2121329"/>
            <a:ext cx="3960440" cy="3289801"/>
          </a:xfrm>
          <a:prstGeom prst="roundRect">
            <a:avLst>
              <a:gd name="adj" fmla="val 8594"/>
            </a:avLst>
          </a:prstGeom>
          <a:solidFill>
            <a:srgbClr val="FFFFFF">
              <a:shade val="85000"/>
            </a:srgbClr>
          </a:solidFill>
          <a:ln w="38100">
            <a:solidFill>
              <a:srgbClr val="FF0000"/>
            </a:solidFill>
          </a:ln>
          <a:effectLst>
            <a:reflection blurRad="12700" stA="38000" endPos="28000" dist="5000" dir="5400000" sy="-100000" algn="bl" rotWithShape="0"/>
          </a:effectLst>
        </p:spPr>
      </p:pic>
      <p:sp>
        <p:nvSpPr>
          <p:cNvPr id="5" name="Indietro o precedente 4">
            <a:hlinkClick r:id="" action="ppaction://hlinkshowjump?jump=previousslide" highlightClick="1"/>
          </p:cNvPr>
          <p:cNvSpPr/>
          <p:nvPr/>
        </p:nvSpPr>
        <p:spPr>
          <a:xfrm>
            <a:off x="9550796" y="6165304"/>
            <a:ext cx="432048" cy="432048"/>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Avanti o successivo 5">
            <a:hlinkClick r:id="" action="ppaction://hlinkshowjump?jump=nextslide" highlightClick="1"/>
          </p:cNvPr>
          <p:cNvSpPr/>
          <p:nvPr/>
        </p:nvSpPr>
        <p:spPr>
          <a:xfrm>
            <a:off x="10342884" y="6165304"/>
            <a:ext cx="432048" cy="504056"/>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594489324"/>
      </p:ext>
    </p:extLst>
  </p:cSld>
  <p:clrMapOvr>
    <a:masterClrMapping/>
  </p:clrMapOvr>
  <p:transition xmlns:p14="http://schemas.microsoft.com/office/powerpoint/2010/main" spd="slow" advClick="0">
    <p:fade/>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4438228" y="260648"/>
            <a:ext cx="5077031" cy="923330"/>
          </a:xfrm>
          <a:prstGeom prst="rect">
            <a:avLst/>
          </a:prstGeom>
          <a:noFill/>
        </p:spPr>
        <p:txBody>
          <a:bodyPr wrap="none" lIns="91440" tIns="45720" rIns="91440" bIns="45720">
            <a:spAutoFit/>
          </a:bodyPr>
          <a:lstStyle/>
          <a:p>
            <a:pPr algn="ctr"/>
            <a:r>
              <a:rPr lang="it-IT" sz="5400" b="1" cap="none" spc="0"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MONUMÉNTOS</a:t>
            </a:r>
            <a:endParaRPr lang="it-IT"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
        <p:nvSpPr>
          <p:cNvPr id="4" name="Rettangolo 3"/>
          <p:cNvSpPr/>
          <p:nvPr/>
        </p:nvSpPr>
        <p:spPr>
          <a:xfrm>
            <a:off x="2241984" y="1772816"/>
            <a:ext cx="2448272" cy="830997"/>
          </a:xfrm>
          <a:prstGeom prst="rect">
            <a:avLst/>
          </a:prstGeom>
        </p:spPr>
        <p:txBody>
          <a:bodyPr wrap="square">
            <a:spAutoFit/>
          </a:bodyPr>
          <a:lstStyle/>
          <a:p>
            <a:pPr marL="342900" indent="-342900">
              <a:buFont typeface="Wingdings" panose="05000000000000000000" pitchFamily="2" charset="2"/>
              <a:buChar char="q"/>
            </a:pPr>
            <a:r>
              <a:rPr lang="it-IT" sz="2400" dirty="0" smtClean="0">
                <a:latin typeface="Arial" panose="020B0604020202020204" pitchFamily="34" charset="0"/>
              </a:rPr>
              <a:t>Las Bóvedas</a:t>
            </a:r>
          </a:p>
          <a:p>
            <a:endParaRPr lang="it-IT" sz="2400" dirty="0"/>
          </a:p>
        </p:txBody>
      </p:sp>
      <p:pic>
        <p:nvPicPr>
          <p:cNvPr id="7" name="Immagin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58508" y="2060848"/>
            <a:ext cx="3901145" cy="2925858"/>
          </a:xfrm>
          <a:prstGeom prst="roundRect">
            <a:avLst>
              <a:gd name="adj" fmla="val 16667"/>
            </a:avLst>
          </a:prstGeom>
          <a:ln w="57150">
            <a:solidFill>
              <a:srgbClr val="FF0000"/>
            </a:solid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8" name="Rettangolo 7"/>
          <p:cNvSpPr/>
          <p:nvPr/>
        </p:nvSpPr>
        <p:spPr>
          <a:xfrm>
            <a:off x="1773932" y="2708920"/>
            <a:ext cx="3096344" cy="3170099"/>
          </a:xfrm>
          <a:prstGeom prst="rect">
            <a:avLst/>
          </a:prstGeom>
        </p:spPr>
        <p:txBody>
          <a:bodyPr wrap="square">
            <a:spAutoFit/>
          </a:bodyPr>
          <a:lstStyle/>
          <a:p>
            <a:pPr algn="ctr"/>
            <a:r>
              <a:rPr lang="es-ES" sz="2000" dirty="0" smtClean="0">
                <a:latin typeface="Arial" panose="020B0604020202020204" pitchFamily="34" charset="0"/>
              </a:rPr>
              <a:t>Las </a:t>
            </a:r>
            <a:r>
              <a:rPr lang="es-ES" sz="2000" dirty="0">
                <a:latin typeface="Arial" panose="020B0604020202020204" pitchFamily="34" charset="0"/>
              </a:rPr>
              <a:t>Bóvedas es un edificio que forma parte de un conjunto de obras y murallas que rodean a la Plaza de Francia en Panamá. El edificio consta de siete espacios abovedados y era parte del sistema defensivo de la ciudad.</a:t>
            </a:r>
            <a:endParaRPr lang="it-IT" sz="2000" dirty="0"/>
          </a:p>
        </p:txBody>
      </p:sp>
      <p:sp>
        <p:nvSpPr>
          <p:cNvPr id="2" name="Indietro o precedente 1">
            <a:hlinkClick r:id="" action="ppaction://hlinkshowjump?jump=previousslide" highlightClick="1"/>
          </p:cNvPr>
          <p:cNvSpPr/>
          <p:nvPr/>
        </p:nvSpPr>
        <p:spPr>
          <a:xfrm>
            <a:off x="9573881" y="5912572"/>
            <a:ext cx="468519" cy="504056"/>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Avanti o successivo 4">
            <a:hlinkClick r:id="" action="ppaction://hlinkshowjump?jump=nextslide" highlightClick="1"/>
          </p:cNvPr>
          <p:cNvSpPr/>
          <p:nvPr/>
        </p:nvSpPr>
        <p:spPr>
          <a:xfrm>
            <a:off x="10293104" y="5879019"/>
            <a:ext cx="576064" cy="576064"/>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162305137"/>
      </p:ext>
    </p:extLst>
  </p:cSld>
  <p:clrMapOvr>
    <a:masterClrMapping/>
  </p:clrMapOvr>
  <p:transition xmlns:p14="http://schemas.microsoft.com/office/powerpoint/2010/main" spd="slow" advClick="0">
    <p:fade/>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2847426" y="332656"/>
            <a:ext cx="8143530" cy="1107996"/>
          </a:xfrm>
          <a:prstGeom prst="rect">
            <a:avLst/>
          </a:prstGeom>
          <a:noFill/>
        </p:spPr>
        <p:txBody>
          <a:bodyPr wrap="square" lIns="91440" tIns="45720" rIns="91440" bIns="45720">
            <a:spAutoFit/>
          </a:bodyPr>
          <a:lstStyle/>
          <a:p>
            <a:pPr algn="ctr"/>
            <a:r>
              <a:rPr lang="it-IT" sz="66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FLORA Y FAUNA</a:t>
            </a:r>
            <a:endParaRPr lang="it-IT" sz="66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6" name="CasellaDiTesto 5"/>
          <p:cNvSpPr txBox="1"/>
          <p:nvPr/>
        </p:nvSpPr>
        <p:spPr>
          <a:xfrm>
            <a:off x="1557908" y="1988840"/>
            <a:ext cx="4104456" cy="4154984"/>
          </a:xfrm>
          <a:prstGeom prst="rect">
            <a:avLst/>
          </a:prstGeom>
          <a:noFill/>
        </p:spPr>
        <p:txBody>
          <a:bodyPr wrap="square" rtlCol="0">
            <a:spAutoFit/>
          </a:bodyPr>
          <a:lstStyle/>
          <a:p>
            <a:pPr algn="ctr"/>
            <a:r>
              <a:rPr lang="it-IT" sz="2400" dirty="0" smtClean="0">
                <a:latin typeface="+mj-lt"/>
              </a:rPr>
              <a:t>El pais m</a:t>
            </a:r>
            <a:r>
              <a:rPr lang="es-ES" sz="2400" dirty="0" smtClean="0">
                <a:latin typeface="+mj-lt"/>
              </a:rPr>
              <a:t>á</a:t>
            </a:r>
            <a:r>
              <a:rPr lang="it-IT" sz="2400" dirty="0" smtClean="0">
                <a:latin typeface="+mj-lt"/>
              </a:rPr>
              <a:t>s meridional del la </a:t>
            </a:r>
            <a:r>
              <a:rPr lang="es-ES" sz="2400" dirty="0">
                <a:latin typeface="+mj-lt"/>
              </a:rPr>
              <a:t>región, es también uno de los más </a:t>
            </a:r>
            <a:r>
              <a:rPr lang="es-ES" sz="2400" dirty="0" smtClean="0">
                <a:latin typeface="+mj-lt"/>
              </a:rPr>
              <a:t>biodiversos. </a:t>
            </a:r>
            <a:r>
              <a:rPr lang="es-ES" sz="2400" dirty="0">
                <a:latin typeface="+mj-lt"/>
              </a:rPr>
              <a:t>Esta causa hace que Panamá posea una mayor biodiversidad que otros países de la región, como El Salvador o Belice, y un mayor número de especies en algunos géneros. </a:t>
            </a:r>
            <a:endParaRPr lang="it-IT" sz="2400" dirty="0">
              <a:latin typeface="+mj-lt"/>
            </a:endParaRPr>
          </a:p>
        </p:txBody>
      </p:sp>
      <p:pic>
        <p:nvPicPr>
          <p:cNvPr id="8" name="Immagine 7"/>
          <p:cNvPicPr>
            <a:picLocks noChangeAspect="1"/>
          </p:cNvPicPr>
          <p:nvPr/>
        </p:nvPicPr>
        <p:blipFill>
          <a:blip r:embed="rId2"/>
          <a:stretch>
            <a:fillRect/>
          </a:stretch>
        </p:blipFill>
        <p:spPr>
          <a:xfrm>
            <a:off x="6382444" y="2132856"/>
            <a:ext cx="4720065" cy="3813563"/>
          </a:xfrm>
          <a:prstGeom prst="roundRect">
            <a:avLst>
              <a:gd name="adj" fmla="val 22211"/>
            </a:avLst>
          </a:prstGeom>
          <a:ln w="76200">
            <a:solidFill>
              <a:srgbClr val="FF0000"/>
            </a:solid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2" name="Indietro o precedente 1">
            <a:hlinkClick r:id="" action="ppaction://hlinkshowjump?jump=previousslide" highlightClick="1"/>
          </p:cNvPr>
          <p:cNvSpPr/>
          <p:nvPr/>
        </p:nvSpPr>
        <p:spPr>
          <a:xfrm>
            <a:off x="9478788" y="6143824"/>
            <a:ext cx="504056" cy="525536"/>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Avanti o successivo 3">
            <a:hlinkClick r:id="" action="ppaction://hlinkshowjump?jump=nextslide" highlightClick="1"/>
          </p:cNvPr>
          <p:cNvSpPr/>
          <p:nvPr/>
        </p:nvSpPr>
        <p:spPr>
          <a:xfrm>
            <a:off x="10270876" y="6143824"/>
            <a:ext cx="504056" cy="597544"/>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4143138304"/>
      </p:ext>
    </p:extLst>
  </p:cSld>
  <p:clrMapOvr>
    <a:masterClrMapping/>
  </p:clrMapOvr>
  <p:transition xmlns:p14="http://schemas.microsoft.com/office/powerpoint/2010/main" spd="slow" advClick="0">
    <p:fade/>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5230316" y="0"/>
            <a:ext cx="4386137" cy="1200329"/>
          </a:xfrm>
          <a:prstGeom prst="rect">
            <a:avLst/>
          </a:prstGeom>
          <a:noFill/>
        </p:spPr>
        <p:txBody>
          <a:bodyPr wrap="none" lIns="91440" tIns="45720" rIns="91440" bIns="45720">
            <a:spAutoFit/>
          </a:bodyPr>
          <a:lstStyle/>
          <a:p>
            <a:pPr algn="ctr"/>
            <a:r>
              <a:rPr lang="it-IT" sz="72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HISTORIA</a:t>
            </a:r>
            <a:r>
              <a:rPr lang="it-IT" sz="5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a:t>
            </a:r>
            <a:endParaRPr lang="it-IT" sz="54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4" name="Rettangolo 3"/>
          <p:cNvSpPr/>
          <p:nvPr/>
        </p:nvSpPr>
        <p:spPr>
          <a:xfrm>
            <a:off x="1269876" y="1556792"/>
            <a:ext cx="5062635" cy="4893647"/>
          </a:xfrm>
          <a:prstGeom prst="rect">
            <a:avLst/>
          </a:prstGeom>
        </p:spPr>
        <p:txBody>
          <a:bodyPr wrap="square">
            <a:spAutoFit/>
          </a:bodyPr>
          <a:lstStyle/>
          <a:p>
            <a:pPr algn="ctr"/>
            <a:r>
              <a:rPr lang="es-ES" sz="2400" dirty="0">
                <a:latin typeface="verdana" panose="020B0604030504040204" pitchFamily="34" charset="0"/>
              </a:rPr>
              <a:t>Debido a su posición geográfica única, Panamá tiene un patrimonio histórico abundante. Por cientos de años Panamá ha servido como un cruce tanto marítimo como también territorial. Fue cerca de la actual </a:t>
            </a:r>
            <a:r>
              <a:rPr lang="es-ES" sz="2400" dirty="0" smtClean="0">
                <a:latin typeface="verdana" panose="020B0604030504040204" pitchFamily="34" charset="0"/>
              </a:rPr>
              <a:t>ciudad </a:t>
            </a:r>
            <a:r>
              <a:rPr lang="es-ES" sz="2400" dirty="0">
                <a:latin typeface="verdana" panose="020B0604030504040204" pitchFamily="34" charset="0"/>
              </a:rPr>
              <a:t>de Panamá que el conquistador español Vasco Núñez de Balboa fue el primer europeo en haber contemplado el Océano Pacifico. </a:t>
            </a:r>
            <a:endParaRPr lang="it-IT" sz="2400" dirty="0"/>
          </a:p>
        </p:txBody>
      </p:sp>
      <p:pic>
        <p:nvPicPr>
          <p:cNvPr id="5" name="Immagine 4"/>
          <p:cNvPicPr>
            <a:picLocks noChangeAspect="1"/>
          </p:cNvPicPr>
          <p:nvPr/>
        </p:nvPicPr>
        <p:blipFill>
          <a:blip r:embed="rId2"/>
          <a:stretch>
            <a:fillRect/>
          </a:stretch>
        </p:blipFill>
        <p:spPr>
          <a:xfrm>
            <a:off x="6958508" y="2420888"/>
            <a:ext cx="4915247" cy="3441877"/>
          </a:xfrm>
          <a:prstGeom prst="rect">
            <a:avLst/>
          </a:prstGeom>
          <a:ln w="38100">
            <a:solidFill>
              <a:srgbClr val="FF0000"/>
            </a:solid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2" name="Avanti o successivo 1">
            <a:hlinkClick r:id="" action="ppaction://hlinkshowjump?jump=nextslide" highlightClick="1"/>
          </p:cNvPr>
          <p:cNvSpPr/>
          <p:nvPr/>
        </p:nvSpPr>
        <p:spPr>
          <a:xfrm>
            <a:off x="10342884" y="6261799"/>
            <a:ext cx="504056" cy="407561"/>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Indietro o precedente 5">
            <a:hlinkClick r:id="" action="ppaction://hlinkshowjump?jump=previousslide" highlightClick="1"/>
          </p:cNvPr>
          <p:cNvSpPr/>
          <p:nvPr/>
        </p:nvSpPr>
        <p:spPr>
          <a:xfrm>
            <a:off x="9616453" y="6237312"/>
            <a:ext cx="438399" cy="432048"/>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531574747"/>
      </p:ext>
    </p:extLst>
  </p:cSld>
  <p:clrMapOvr>
    <a:masterClrMapping/>
  </p:clrMapOvr>
  <p:transition xmlns:p14="http://schemas.microsoft.com/office/powerpoint/2010/main" spd="slow" advClick="0">
    <p:fade/>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765820" y="836712"/>
            <a:ext cx="5184576" cy="5262979"/>
          </a:xfrm>
          <a:prstGeom prst="rect">
            <a:avLst/>
          </a:prstGeom>
        </p:spPr>
        <p:txBody>
          <a:bodyPr wrap="square">
            <a:spAutoFit/>
          </a:bodyPr>
          <a:lstStyle/>
          <a:p>
            <a:pPr algn="ctr"/>
            <a:r>
              <a:rPr lang="es-ES" sz="2400" dirty="0">
                <a:latin typeface="verdana" panose="020B0604030504040204" pitchFamily="34" charset="0"/>
              </a:rPr>
              <a:t>Cristóbal Colón también hizo visitas frecuentes para explorar las costas caribeñas del país. Incluso, Colón hizo el intento de establecer una colonia en el norte del país - Bocas de Toro. Más tarde en su historia, el Presidente norteamericano Teodoro Roosevelt llegó a Panamá para inspeccionar el progreso del Canal de Panamá. Para el Presidente, esta obra fue el logro más importante de su presidencia.</a:t>
            </a:r>
            <a:endParaRPr lang="it-IT" sz="2400" dirty="0"/>
          </a:p>
        </p:txBody>
      </p:sp>
      <p:pic>
        <p:nvPicPr>
          <p:cNvPr id="3" name="Immagine 2"/>
          <p:cNvPicPr>
            <a:picLocks noChangeAspect="1"/>
          </p:cNvPicPr>
          <p:nvPr/>
        </p:nvPicPr>
        <p:blipFill>
          <a:blip r:embed="rId2"/>
          <a:stretch>
            <a:fillRect/>
          </a:stretch>
        </p:blipFill>
        <p:spPr>
          <a:xfrm>
            <a:off x="7030516" y="1700808"/>
            <a:ext cx="4762500" cy="3810000"/>
          </a:xfrm>
          <a:prstGeom prst="roundRect">
            <a:avLst>
              <a:gd name="adj" fmla="val 16667"/>
            </a:avLst>
          </a:prstGeom>
          <a:ln w="57150">
            <a:solidFill>
              <a:srgbClr val="FF0000"/>
            </a:solid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4" name="Pagina iniziale 3">
            <a:hlinkClick r:id="rId3" action="ppaction://hlinksldjump" highlightClick="1"/>
          </p:cNvPr>
          <p:cNvSpPr/>
          <p:nvPr/>
        </p:nvSpPr>
        <p:spPr>
          <a:xfrm>
            <a:off x="10990956" y="6021288"/>
            <a:ext cx="504056" cy="432048"/>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Indietro o precedente 4">
            <a:hlinkClick r:id="" action="ppaction://hlinkshowjump?jump=previousslide" highlightClick="1"/>
          </p:cNvPr>
          <p:cNvSpPr/>
          <p:nvPr/>
        </p:nvSpPr>
        <p:spPr>
          <a:xfrm>
            <a:off x="10054852" y="5949280"/>
            <a:ext cx="576064" cy="504056"/>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920492474"/>
      </p:ext>
    </p:extLst>
  </p:cSld>
  <p:clrMapOvr>
    <a:masterClrMapping/>
  </p:clrMapOvr>
  <p:transition xmlns:p14="http://schemas.microsoft.com/office/powerpoint/2010/main" spd="slow" advClick="0">
    <p:fade/>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3430116" y="0"/>
            <a:ext cx="6184705" cy="1200329"/>
          </a:xfrm>
          <a:prstGeom prst="rect">
            <a:avLst/>
          </a:prstGeom>
          <a:noFill/>
        </p:spPr>
        <p:txBody>
          <a:bodyPr wrap="none" lIns="91440" tIns="45720" rIns="91440" bIns="45720">
            <a:spAutoFit/>
          </a:bodyPr>
          <a:lstStyle/>
          <a:p>
            <a:pPr algn="ctr"/>
            <a:r>
              <a:rPr lang="it-IT" sz="72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EL SALVADOR</a:t>
            </a:r>
            <a:endParaRPr lang="it-IT" sz="72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graphicFrame>
        <p:nvGraphicFramePr>
          <p:cNvPr id="3" name="Tabella 2"/>
          <p:cNvGraphicFramePr>
            <a:graphicFrameLocks noGrp="1"/>
          </p:cNvGraphicFramePr>
          <p:nvPr>
            <p:extLst>
              <p:ext uri="{D42A27DB-BD31-4B8C-83A1-F6EECF244321}">
                <p14:modId xmlns:p14="http://schemas.microsoft.com/office/powerpoint/2010/main" val="1992926428"/>
              </p:ext>
            </p:extLst>
          </p:nvPr>
        </p:nvGraphicFramePr>
        <p:xfrm>
          <a:off x="1773932" y="1316961"/>
          <a:ext cx="4320480" cy="5139809"/>
        </p:xfrm>
        <a:graphic>
          <a:graphicData uri="http://schemas.openxmlformats.org/drawingml/2006/table">
            <a:tbl>
              <a:tblPr firstRow="1" bandRow="1">
                <a:tableStyleId>{00A15C55-8517-42AA-B614-E9B94910E393}</a:tableStyleId>
              </a:tblPr>
              <a:tblGrid>
                <a:gridCol w="1944216">
                  <a:extLst>
                    <a:ext uri="{9D8B030D-6E8A-4147-A177-3AD203B41FA5}">
                      <a16:colId xmlns="" xmlns:a16="http://schemas.microsoft.com/office/drawing/2014/main" val="869509770"/>
                    </a:ext>
                  </a:extLst>
                </a:gridCol>
                <a:gridCol w="2376264">
                  <a:extLst>
                    <a:ext uri="{9D8B030D-6E8A-4147-A177-3AD203B41FA5}">
                      <a16:colId xmlns="" xmlns:a16="http://schemas.microsoft.com/office/drawing/2014/main" val="3595394956"/>
                    </a:ext>
                  </a:extLst>
                </a:gridCol>
              </a:tblGrid>
              <a:tr h="834225">
                <a:tc>
                  <a:txBody>
                    <a:bodyPr/>
                    <a:lstStyle/>
                    <a:p>
                      <a:endParaRPr lang="it-IT" dirty="0"/>
                    </a:p>
                  </a:txBody>
                  <a:tcPr/>
                </a:tc>
                <a:tc>
                  <a:txBody>
                    <a:bodyPr/>
                    <a:lstStyle/>
                    <a:p>
                      <a:r>
                        <a:rPr lang="it-IT" dirty="0" err="1" smtClean="0"/>
                        <a:t>Datos</a:t>
                      </a:r>
                      <a:r>
                        <a:rPr lang="it-IT" dirty="0" smtClean="0"/>
                        <a:t> </a:t>
                      </a:r>
                      <a:endParaRPr lang="it-IT" dirty="0"/>
                    </a:p>
                  </a:txBody>
                  <a:tcPr/>
                </a:tc>
                <a:extLst>
                  <a:ext uri="{0D108BD9-81ED-4DB2-BD59-A6C34878D82A}">
                    <a16:rowId xmlns="" xmlns:a16="http://schemas.microsoft.com/office/drawing/2014/main" val="1590506372"/>
                  </a:ext>
                </a:extLst>
              </a:tr>
              <a:tr h="9686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u="none" strike="noStrike" dirty="0" smtClean="0">
                          <a:effectLst/>
                        </a:rPr>
                        <a:t>Capital</a:t>
                      </a:r>
                      <a:endParaRPr lang="it-IT" dirty="0" smtClean="0">
                        <a:effectLst/>
                      </a:endParaRPr>
                    </a:p>
                    <a:p>
                      <a:endParaRPr lang="it-IT" dirty="0">
                        <a:solidFill>
                          <a:schemeClr val="bg1"/>
                        </a:solidFill>
                      </a:endParaRPr>
                    </a:p>
                  </a:txBody>
                  <a:tcPr/>
                </a:tc>
                <a:tc>
                  <a:txBody>
                    <a:bodyPr/>
                    <a:lstStyle/>
                    <a:p>
                      <a:r>
                        <a:rPr lang="it-IT" dirty="0" smtClean="0">
                          <a:solidFill>
                            <a:schemeClr val="bg1"/>
                          </a:solidFill>
                        </a:rPr>
                        <a:t>San Salvador </a:t>
                      </a:r>
                      <a:endParaRPr lang="it-IT" dirty="0">
                        <a:solidFill>
                          <a:schemeClr val="bg1"/>
                        </a:solidFill>
                      </a:endParaRPr>
                    </a:p>
                  </a:txBody>
                  <a:tcPr/>
                </a:tc>
                <a:extLst>
                  <a:ext uri="{0D108BD9-81ED-4DB2-BD59-A6C34878D82A}">
                    <a16:rowId xmlns="" xmlns:a16="http://schemas.microsoft.com/office/drawing/2014/main" val="936348627"/>
                  </a:ext>
                </a:extLst>
              </a:tr>
              <a:tr h="834225">
                <a:tc>
                  <a:txBody>
                    <a:bodyPr/>
                    <a:lstStyle/>
                    <a:p>
                      <a:r>
                        <a:rPr lang="it-IT" sz="1800" u="none" strike="noStrike" kern="1200" dirty="0" smtClean="0">
                          <a:effectLst/>
                        </a:rPr>
                        <a:t>Forma de gobierno</a:t>
                      </a:r>
                      <a:endParaRPr lang="it-IT" b="0" dirty="0"/>
                    </a:p>
                  </a:txBody>
                  <a:tcPr/>
                </a:tc>
                <a:tc>
                  <a:txBody>
                    <a:bodyPr/>
                    <a:lstStyle/>
                    <a:p>
                      <a:r>
                        <a:rPr lang="it-IT" dirty="0" smtClean="0"/>
                        <a:t>República presidencialista</a:t>
                      </a:r>
                      <a:endParaRPr lang="it-IT" dirty="0"/>
                    </a:p>
                  </a:txBody>
                  <a:tcPr/>
                </a:tc>
                <a:extLst>
                  <a:ext uri="{0D108BD9-81ED-4DB2-BD59-A6C34878D82A}">
                    <a16:rowId xmlns="" xmlns:a16="http://schemas.microsoft.com/office/drawing/2014/main" val="1218161276"/>
                  </a:ext>
                </a:extLst>
              </a:tr>
              <a:tr h="834225">
                <a:tc>
                  <a:txBody>
                    <a:bodyPr/>
                    <a:lstStyle/>
                    <a:p>
                      <a:r>
                        <a:rPr lang="it-IT" sz="1800" u="none" strike="noStrike" kern="1200" dirty="0" smtClean="0">
                          <a:effectLst/>
                        </a:rPr>
                        <a:t>Línea de costa</a:t>
                      </a:r>
                      <a:endParaRPr lang="it-IT" b="0" dirty="0"/>
                    </a:p>
                  </a:txBody>
                  <a:tcPr/>
                </a:tc>
                <a:tc>
                  <a:txBody>
                    <a:bodyPr/>
                    <a:lstStyle/>
                    <a:p>
                      <a:r>
                        <a:rPr lang="it-IT" b="0" dirty="0" smtClean="0"/>
                        <a:t>307 km</a:t>
                      </a:r>
                      <a:endParaRPr lang="it-IT" b="0" dirty="0"/>
                    </a:p>
                  </a:txBody>
                  <a:tcPr/>
                </a:tc>
                <a:extLst>
                  <a:ext uri="{0D108BD9-81ED-4DB2-BD59-A6C34878D82A}">
                    <a16:rowId xmlns="" xmlns:a16="http://schemas.microsoft.com/office/drawing/2014/main" val="1652007534"/>
                  </a:ext>
                </a:extLst>
              </a:tr>
              <a:tr h="834225">
                <a:tc>
                  <a:txBody>
                    <a:bodyPr/>
                    <a:lstStyle/>
                    <a:p>
                      <a:r>
                        <a:rPr lang="it-IT" sz="1800" u="none" strike="noStrike" kern="1200" dirty="0" smtClean="0">
                          <a:effectLst/>
                        </a:rPr>
                        <a:t>Superficie</a:t>
                      </a:r>
                      <a:endParaRPr lang="it-IT" b="0" dirty="0"/>
                    </a:p>
                  </a:txBody>
                  <a:tcPr/>
                </a:tc>
                <a:tc>
                  <a:txBody>
                    <a:bodyPr/>
                    <a:lstStyle/>
                    <a:p>
                      <a:r>
                        <a:rPr lang="it-IT" b="0" u="none" dirty="0" smtClean="0"/>
                        <a:t>21</a:t>
                      </a:r>
                      <a:r>
                        <a:rPr lang="it-IT" b="0" u="none" baseline="0" dirty="0" smtClean="0"/>
                        <a:t> 041 km</a:t>
                      </a:r>
                      <a:r>
                        <a:rPr lang="it-IT" sz="1800" u="none" kern="1200" dirty="0" smtClean="0">
                          <a:effectLst/>
                        </a:rPr>
                        <a:t>²</a:t>
                      </a:r>
                      <a:endParaRPr lang="it-IT" b="0" u="none" dirty="0"/>
                    </a:p>
                  </a:txBody>
                  <a:tcPr/>
                </a:tc>
                <a:extLst>
                  <a:ext uri="{0D108BD9-81ED-4DB2-BD59-A6C34878D82A}">
                    <a16:rowId xmlns="" xmlns:a16="http://schemas.microsoft.com/office/drawing/2014/main" val="1956406809"/>
                  </a:ext>
                </a:extLst>
              </a:tr>
              <a:tr h="834225">
                <a:tc>
                  <a:txBody>
                    <a:bodyPr/>
                    <a:lstStyle/>
                    <a:p>
                      <a:r>
                        <a:rPr lang="it-IT" sz="1800" u="none" strike="noStrike" kern="1200" dirty="0" err="1" smtClean="0">
                          <a:solidFill>
                            <a:schemeClr val="bg1"/>
                          </a:solidFill>
                          <a:effectLst/>
                        </a:rPr>
                        <a:t>Población</a:t>
                      </a:r>
                      <a:r>
                        <a:rPr lang="it-IT" sz="1800" u="none" strike="noStrike" kern="1200" dirty="0" smtClean="0">
                          <a:solidFill>
                            <a:schemeClr val="bg1"/>
                          </a:solidFill>
                          <a:effectLst/>
                        </a:rPr>
                        <a:t> </a:t>
                      </a:r>
                      <a:r>
                        <a:rPr lang="it-IT" sz="1800" u="none" strike="noStrike" kern="1200" dirty="0" err="1" smtClean="0">
                          <a:solidFill>
                            <a:schemeClr val="bg1"/>
                          </a:solidFill>
                          <a:effectLst/>
                        </a:rPr>
                        <a:t>total</a:t>
                      </a:r>
                      <a:endParaRPr lang="it-IT" b="0" dirty="0">
                        <a:solidFill>
                          <a:schemeClr val="bg1"/>
                        </a:solidFill>
                      </a:endParaRPr>
                    </a:p>
                  </a:txBody>
                  <a:tcPr/>
                </a:tc>
                <a:tc>
                  <a:txBody>
                    <a:bodyPr/>
                    <a:lstStyle/>
                    <a:p>
                      <a:r>
                        <a:rPr lang="it-IT" sz="1800" b="0" i="0" kern="1200" dirty="0" smtClean="0">
                          <a:solidFill>
                            <a:schemeClr val="dk1"/>
                          </a:solidFill>
                          <a:effectLst/>
                          <a:latin typeface="+mn-lt"/>
                          <a:ea typeface="+mn-ea"/>
                          <a:cs typeface="+mn-cs"/>
                        </a:rPr>
                        <a:t>6.192.993 </a:t>
                      </a:r>
                      <a:endParaRPr lang="it-IT" u="sng" dirty="0"/>
                    </a:p>
                  </a:txBody>
                  <a:tcPr/>
                </a:tc>
                <a:extLst>
                  <a:ext uri="{0D108BD9-81ED-4DB2-BD59-A6C34878D82A}">
                    <a16:rowId xmlns="" xmlns:a16="http://schemas.microsoft.com/office/drawing/2014/main" val="1178853248"/>
                  </a:ext>
                </a:extLst>
              </a:tr>
            </a:tbl>
          </a:graphicData>
        </a:graphic>
      </p:graphicFrame>
      <p:pic>
        <p:nvPicPr>
          <p:cNvPr id="2" name="Immagine 1"/>
          <p:cNvPicPr>
            <a:picLocks noChangeAspect="1"/>
          </p:cNvPicPr>
          <p:nvPr/>
        </p:nvPicPr>
        <p:blipFill>
          <a:blip r:embed="rId2"/>
          <a:stretch>
            <a:fillRect/>
          </a:stretch>
        </p:blipFill>
        <p:spPr>
          <a:xfrm>
            <a:off x="7030516" y="2590721"/>
            <a:ext cx="4629086" cy="2592288"/>
          </a:xfrm>
          <a:prstGeom prst="rect">
            <a:avLst/>
          </a:prstGeom>
          <a:ln w="76200">
            <a:solidFill>
              <a:srgbClr val="FF0000"/>
            </a:solidFill>
          </a:ln>
        </p:spPr>
      </p:pic>
      <p:sp>
        <p:nvSpPr>
          <p:cNvPr id="5" name="Avanti o successivo 4">
            <a:hlinkClick r:id="" action="ppaction://hlinkshowjump?jump=nextslide" highlightClick="1"/>
          </p:cNvPr>
          <p:cNvSpPr/>
          <p:nvPr/>
        </p:nvSpPr>
        <p:spPr>
          <a:xfrm>
            <a:off x="10270876" y="6021288"/>
            <a:ext cx="504056" cy="648072"/>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Pagina iniziale 5">
            <a:hlinkClick r:id="rId3" action="ppaction://hlinksldjump" highlightClick="1"/>
          </p:cNvPr>
          <p:cNvSpPr/>
          <p:nvPr/>
        </p:nvSpPr>
        <p:spPr>
          <a:xfrm>
            <a:off x="10990956" y="6021288"/>
            <a:ext cx="504056" cy="648072"/>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902157611"/>
      </p:ext>
    </p:extLst>
  </p:cSld>
  <p:clrMapOvr>
    <a:masterClrMapping/>
  </p:clrMapOvr>
  <p:transition xmlns:p14="http://schemas.microsoft.com/office/powerpoint/2010/main" spd="slow" advClick="0">
    <p:fade/>
  </p:transition>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OceanWaves_16x9">
  <a:themeElements>
    <a:clrScheme name="Ocean Waves">
      <a:dk1>
        <a:sysClr val="windowText" lastClr="000000"/>
      </a:dk1>
      <a:lt1>
        <a:sysClr val="window" lastClr="FFFFFF"/>
      </a:lt1>
      <a:dk2>
        <a:srgbClr val="134251"/>
      </a:dk2>
      <a:lt2>
        <a:srgbClr val="83BEC0"/>
      </a:lt2>
      <a:accent1>
        <a:srgbClr val="339C9F"/>
      </a:accent1>
      <a:accent2>
        <a:srgbClr val="E68010"/>
      </a:accent2>
      <a:accent3>
        <a:srgbClr val="8EB414"/>
      </a:accent3>
      <a:accent4>
        <a:srgbClr val="0CB89B"/>
      </a:accent4>
      <a:accent5>
        <a:srgbClr val="ECB720"/>
      </a:accent5>
      <a:accent6>
        <a:srgbClr val="319762"/>
      </a:accent6>
      <a:hlink>
        <a:srgbClr val="E68010"/>
      </a:hlink>
      <a:folHlink>
        <a:srgbClr val="339C9F"/>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Ocean Waves">
      <a:dk1>
        <a:sysClr val="windowText" lastClr="000000"/>
      </a:dk1>
      <a:lt1>
        <a:sysClr val="window" lastClr="FFFFFF"/>
      </a:lt1>
      <a:dk2>
        <a:srgbClr val="134251"/>
      </a:dk2>
      <a:lt2>
        <a:srgbClr val="83BEC0"/>
      </a:lt2>
      <a:accent1>
        <a:srgbClr val="339C9F"/>
      </a:accent1>
      <a:accent2>
        <a:srgbClr val="E68010"/>
      </a:accent2>
      <a:accent3>
        <a:srgbClr val="8EB414"/>
      </a:accent3>
      <a:accent4>
        <a:srgbClr val="0CB89B"/>
      </a:accent4>
      <a:accent5>
        <a:srgbClr val="ECB720"/>
      </a:accent5>
      <a:accent6>
        <a:srgbClr val="319762"/>
      </a:accent6>
      <a:hlink>
        <a:srgbClr val="E68010"/>
      </a:hlink>
      <a:folHlink>
        <a:srgbClr val="339C9F"/>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Ocean Waves">
      <a:dk1>
        <a:sysClr val="windowText" lastClr="000000"/>
      </a:dk1>
      <a:lt1>
        <a:sysClr val="window" lastClr="FFFFFF"/>
      </a:lt1>
      <a:dk2>
        <a:srgbClr val="134251"/>
      </a:dk2>
      <a:lt2>
        <a:srgbClr val="83BEC0"/>
      </a:lt2>
      <a:accent1>
        <a:srgbClr val="339C9F"/>
      </a:accent1>
      <a:accent2>
        <a:srgbClr val="E68010"/>
      </a:accent2>
      <a:accent3>
        <a:srgbClr val="8EB414"/>
      </a:accent3>
      <a:accent4>
        <a:srgbClr val="0CB89B"/>
      </a:accent4>
      <a:accent5>
        <a:srgbClr val="ECB720"/>
      </a:accent5>
      <a:accent6>
        <a:srgbClr val="319762"/>
      </a:accent6>
      <a:hlink>
        <a:srgbClr val="E68010"/>
      </a:hlink>
      <a:folHlink>
        <a:srgbClr val="339C9F"/>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6E5D940B-4F8D-4CC4-9A97-C00F7BCD09F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1342</Words>
  <Application>Microsoft Macintosh PowerPoint</Application>
  <PresentationFormat>Personalizzato</PresentationFormat>
  <Paragraphs>131</Paragraphs>
  <Slides>33</Slides>
  <Notes>1</Notes>
  <HiddenSlides>0</HiddenSlides>
  <MMClips>0</MMClips>
  <ScaleCrop>false</ScaleCrop>
  <HeadingPairs>
    <vt:vector size="4" baseType="variant">
      <vt:variant>
        <vt:lpstr>Tema</vt:lpstr>
      </vt:variant>
      <vt:variant>
        <vt:i4>1</vt:i4>
      </vt:variant>
      <vt:variant>
        <vt:lpstr>Titoli diapositive</vt:lpstr>
      </vt:variant>
      <vt:variant>
        <vt:i4>33</vt:i4>
      </vt:variant>
    </vt:vector>
  </HeadingPairs>
  <TitlesOfParts>
    <vt:vector size="34" baseType="lpstr">
      <vt:lpstr>OceanWaves_16x9</vt:lpstr>
      <vt:lpstr>AMÉRICA   CENTRAL </vt:lpstr>
      <vt:lpstr>¿DE QUÉ HABLAMOS? </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vector>
  </TitlesOfParts>
  <Manager/>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2016-09-23T08:09:26Z</dcterms:created>
  <dcterms:modified xsi:type="dcterms:W3CDTF">2016-12-29T07:49:48Z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TC029010259991</vt:lpwstr>
  </property>
</Properties>
</file>